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58" r:id="rId3"/>
    <p:sldId id="285" r:id="rId4"/>
    <p:sldId id="313" r:id="rId5"/>
    <p:sldId id="312" r:id="rId6"/>
    <p:sldId id="311" r:id="rId7"/>
    <p:sldId id="296" r:id="rId8"/>
    <p:sldId id="305" r:id="rId9"/>
    <p:sldId id="307" r:id="rId10"/>
    <p:sldId id="308" r:id="rId11"/>
    <p:sldId id="309" r:id="rId12"/>
    <p:sldId id="306" r:id="rId13"/>
    <p:sldId id="303" r:id="rId14"/>
    <p:sldId id="304" r:id="rId15"/>
    <p:sldId id="297" r:id="rId16"/>
    <p:sldId id="298" r:id="rId17"/>
    <p:sldId id="299" r:id="rId18"/>
    <p:sldId id="300" r:id="rId19"/>
    <p:sldId id="302" r:id="rId20"/>
    <p:sldId id="318" r:id="rId21"/>
    <p:sldId id="314" r:id="rId22"/>
    <p:sldId id="315" r:id="rId23"/>
    <p:sldId id="316" r:id="rId24"/>
    <p:sldId id="317" r:id="rId25"/>
    <p:sldId id="319" r:id="rId26"/>
    <p:sldId id="280" r:id="rId27"/>
    <p:sldId id="320" r:id="rId28"/>
    <p:sldId id="284"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86581" autoAdjust="0"/>
  </p:normalViewPr>
  <p:slideViewPr>
    <p:cSldViewPr>
      <p:cViewPr>
        <p:scale>
          <a:sx n="100" d="100"/>
          <a:sy n="100" d="100"/>
        </p:scale>
        <p:origin x="-869" y="-58"/>
      </p:cViewPr>
      <p:guideLst>
        <p:guide orient="horz" pos="2160"/>
        <p:guide pos="2880"/>
      </p:guideLst>
    </p:cSldViewPr>
  </p:slideViewPr>
  <p:outlineViewPr>
    <p:cViewPr>
      <p:scale>
        <a:sx n="33" d="100"/>
        <a:sy n="33" d="100"/>
      </p:scale>
      <p:origin x="0" y="1404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98" y="-6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0D10DC9-C98C-42B1-A071-939E9BFDCCA3}" type="datetimeFigureOut">
              <a:rPr lang="en-US" smtClean="0"/>
              <a:t>4/14/2014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D04BFC7-2CC5-4776-B776-0F53EE314C9D}" type="slidenum">
              <a:rPr lang="en-US" smtClean="0"/>
              <a:t>‹#›</a:t>
            </a:fld>
            <a:endParaRPr lang="en-US"/>
          </a:p>
        </p:txBody>
      </p:sp>
    </p:spTree>
    <p:extLst>
      <p:ext uri="{BB962C8B-B14F-4D97-AF65-F5344CB8AC3E}">
        <p14:creationId xmlns:p14="http://schemas.microsoft.com/office/powerpoint/2010/main" val="163040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FB33F70-3EBB-4AC2-ADA6-3439E4E0C7FB}" type="datetimeFigureOut">
              <a:rPr lang="en-US" smtClean="0"/>
              <a:t>4/11/2014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D514DBA-84A1-4E72-99DA-29231CFA3C7F}" type="slidenum">
              <a:rPr lang="en-US" smtClean="0"/>
              <a:t>‹#›</a:t>
            </a:fld>
            <a:endParaRPr lang="en-US"/>
          </a:p>
        </p:txBody>
      </p:sp>
    </p:spTree>
    <p:extLst>
      <p:ext uri="{BB962C8B-B14F-4D97-AF65-F5344CB8AC3E}">
        <p14:creationId xmlns:p14="http://schemas.microsoft.com/office/powerpoint/2010/main" val="73052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honored to be here I want to thank the</a:t>
            </a:r>
            <a:r>
              <a:rPr lang="en-US" baseline="0" dirty="0" smtClean="0"/>
              <a:t> organizers’ Professor Al-</a:t>
            </a:r>
            <a:r>
              <a:rPr lang="en-US" baseline="0" dirty="0" err="1" smtClean="0"/>
              <a:t>Hayani</a:t>
            </a:r>
            <a:r>
              <a:rPr lang="en-US" baseline="0" dirty="0" smtClean="0"/>
              <a:t>  and Professor </a:t>
            </a:r>
            <a:r>
              <a:rPr lang="en-US" sz="1200" kern="1200" dirty="0" smtClean="0">
                <a:solidFill>
                  <a:schemeClr val="tx1"/>
                </a:solidFill>
                <a:effectLst/>
                <a:latin typeface="+mn-lt"/>
                <a:ea typeface="+mn-ea"/>
                <a:cs typeface="+mn-cs"/>
              </a:rPr>
              <a:t>Mustafa.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make</a:t>
            </a:r>
            <a:r>
              <a:rPr lang="en-US" sz="1200" kern="1200" baseline="0" dirty="0" smtClean="0">
                <a:solidFill>
                  <a:schemeClr val="tx1"/>
                </a:solidFill>
                <a:effectLst/>
                <a:latin typeface="+mn-lt"/>
                <a:ea typeface="+mn-ea"/>
                <a:cs typeface="+mn-cs"/>
              </a:rPr>
              <a:t> sure your cellphone are off.</a:t>
            </a:r>
            <a:endParaRPr lang="en-US" dirty="0"/>
          </a:p>
        </p:txBody>
      </p:sp>
      <p:sp>
        <p:nvSpPr>
          <p:cNvPr id="4" name="Slide Number Placeholder 3"/>
          <p:cNvSpPr>
            <a:spLocks noGrp="1"/>
          </p:cNvSpPr>
          <p:nvPr>
            <p:ph type="sldNum" sz="quarter" idx="10"/>
          </p:nvPr>
        </p:nvSpPr>
        <p:spPr/>
        <p:txBody>
          <a:bodyPr/>
          <a:lstStyle/>
          <a:p>
            <a:fld id="{4D514DBA-84A1-4E72-99DA-29231CFA3C7F}" type="slidenum">
              <a:rPr lang="en-US" smtClean="0"/>
              <a:t>1</a:t>
            </a:fld>
            <a:endParaRPr lang="en-US"/>
          </a:p>
        </p:txBody>
      </p:sp>
    </p:spTree>
    <p:extLst>
      <p:ext uri="{BB962C8B-B14F-4D97-AF65-F5344CB8AC3E}">
        <p14:creationId xmlns:p14="http://schemas.microsoft.com/office/powerpoint/2010/main" val="151427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r>
              <a:rPr lang="en-US" altLang="en-US" dirty="0" smtClean="0"/>
              <a:t>There are </a:t>
            </a:r>
            <a:r>
              <a:rPr lang="en-US" altLang="en-US" baseline="0" dirty="0" smtClean="0"/>
              <a:t>3 salivary glands.  This graph shows, for each of the 3 salivary glands, the number of cancer per year.  The upper curve are parotid gland tumors.  </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shows 4 characteristic of sperm.  As you can see each characteristics is degraded when exposed to cellphone radiation compared to controls (unexposed).</a:t>
            </a:r>
            <a:endParaRPr lang="en-US" dirty="0"/>
          </a:p>
        </p:txBody>
      </p:sp>
      <p:sp>
        <p:nvSpPr>
          <p:cNvPr id="4" name="Slide Number Placeholder 3"/>
          <p:cNvSpPr>
            <a:spLocks noGrp="1"/>
          </p:cNvSpPr>
          <p:nvPr>
            <p:ph type="sldNum" sz="quarter" idx="10"/>
          </p:nvPr>
        </p:nvSpPr>
        <p:spPr/>
        <p:txBody>
          <a:bodyPr/>
          <a:lstStyle/>
          <a:p>
            <a:fld id="{4D514DBA-84A1-4E72-99DA-29231CFA3C7F}" type="slidenum">
              <a:rPr lang="en-US" smtClean="0"/>
              <a:t>11</a:t>
            </a:fld>
            <a:endParaRPr lang="en-US"/>
          </a:p>
        </p:txBody>
      </p:sp>
    </p:spTree>
    <p:extLst>
      <p:ext uri="{BB962C8B-B14F-4D97-AF65-F5344CB8AC3E}">
        <p14:creationId xmlns:p14="http://schemas.microsoft.com/office/powerpoint/2010/main" val="15627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12</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Here</a:t>
            </a:r>
            <a:r>
              <a:rPr lang="en-US" baseline="0" dirty="0" smtClean="0"/>
              <a:t> we see the sperm count decreases as the number the hours of cellphone use increases.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13</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In May 2011 WHO declared MWR is a Class 2B (possible) carcinogen.  There are 285 agents</a:t>
            </a:r>
            <a:r>
              <a:rPr lang="en-US" baseline="0" dirty="0" smtClean="0"/>
              <a:t> classified as a Class 2B carcinogen including the pesticide DDT, lead, gasoline and Diesel fuel</a:t>
            </a:r>
          </a:p>
          <a:p>
            <a:pPr eaLnBrk="1" hangingPunct="1"/>
            <a:r>
              <a:rPr lang="en-US" baseline="0" dirty="0" smtClean="0"/>
              <a:t>The younger a child when exposed to a carcinogen, the higher the risk. The graph, shows the increased risk of brain tumors resulting from head X-rays by 3 age groups, &lt;5, 5-9, 10+ years (median age 7.1 years).  The average time between the head X-ray and diagnosis of the brain tumor was over 30 years.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NZ" dirty="0" smtClean="0">
                <a:latin typeface="Lucida Sans" pitchFamily="34" charset="0"/>
              </a:rPr>
              <a:t>Myelin protects nerve cells  It begins </a:t>
            </a:r>
            <a:r>
              <a:rPr lang="en-NZ" dirty="0" smtClean="0">
                <a:latin typeface="Lucida Sans" pitchFamily="34" charset="0"/>
              </a:rPr>
              <a:t>developing at 4-5 months gestation, wrapping around the neurons in layers until a good sheath has developed in some brain areas by 2 years of age. </a:t>
            </a:r>
          </a:p>
          <a:p>
            <a:pPr eaLnBrk="1" fontAlgn="auto" hangingPunct="1">
              <a:spcBef>
                <a:spcPts val="0"/>
              </a:spcBef>
              <a:spcAft>
                <a:spcPts val="0"/>
              </a:spcAft>
              <a:defRPr/>
            </a:pPr>
            <a:r>
              <a:rPr lang="en-GB" dirty="0" smtClean="0">
                <a:latin typeface="+mn-lt"/>
              </a:rPr>
              <a:t>These illustrations indicate that  the temporal lobes and cerebellum are the highest exposed parts for adults and children respectively </a:t>
            </a:r>
          </a:p>
          <a:p>
            <a:pPr>
              <a:defRPr/>
            </a:pPr>
            <a:endParaRPr lang="en-NZ" dirty="0"/>
          </a:p>
        </p:txBody>
      </p:sp>
      <p:sp>
        <p:nvSpPr>
          <p:cNvPr id="175108"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fld id="{97D39C56-F7A0-48C9-8911-0CBA1FEC497C}" type="slidenum">
              <a:rPr lang="en-NZ" altLang="en-US"/>
              <a:pPr/>
              <a:t>14</a:t>
            </a:fld>
            <a:endParaRPr lang="en-NZ"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r>
              <a:rPr lang="en-NZ" altLang="en-US" dirty="0" smtClean="0"/>
              <a:t>Highest risk if it applies to humans is likely to </a:t>
            </a:r>
            <a:r>
              <a:rPr lang="en-NZ" altLang="en-US" dirty="0" smtClean="0"/>
              <a:t>be in </a:t>
            </a:r>
            <a:r>
              <a:rPr lang="en-NZ" altLang="en-US" dirty="0" err="1" smtClean="0"/>
              <a:t>chidren</a:t>
            </a:r>
            <a:r>
              <a:rPr lang="en-NZ" altLang="en-US" dirty="0" smtClean="0"/>
              <a:t> and adolescents </a:t>
            </a:r>
            <a:r>
              <a:rPr lang="en-NZ" altLang="en-US" dirty="0" smtClean="0"/>
              <a:t>whose temporal myelin is still poorly developed and the elderly whose myelin is already more vulnerable to deterioration leading to Alzheimer’s Disease and Multiple </a:t>
            </a:r>
            <a:r>
              <a:rPr lang="en-NZ" altLang="en-US" dirty="0" smtClean="0"/>
              <a:t>Sclerosis.</a:t>
            </a:r>
            <a:endParaRPr lang="en-NZ" altLang="en-US" dirty="0" smtClean="0"/>
          </a:p>
        </p:txBody>
      </p:sp>
      <p:sp>
        <p:nvSpPr>
          <p:cNvPr id="177156"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fld id="{388F94B8-A2A1-4138-A018-1F37AC143182}" type="slidenum">
              <a:rPr lang="en-NZ" altLang="en-US"/>
              <a:pPr/>
              <a:t>15</a:t>
            </a:fld>
            <a:endParaRPr lang="en-NZ"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Woman placing cell phone in pocket built into bra for cellphone placement.</a:t>
            </a:r>
          </a:p>
          <a:p>
            <a:r>
              <a:rPr lang="en-US" baseline="0" dirty="0" smtClean="0"/>
              <a:t>Right:  Cellphone placement in woman’s bra who was diagnosed with </a:t>
            </a:r>
            <a:r>
              <a:rPr lang="en-US" baseline="0" dirty="0" err="1" smtClean="0"/>
              <a:t>multlple</a:t>
            </a:r>
            <a:r>
              <a:rPr lang="en-US" baseline="0" dirty="0" smtClean="0"/>
              <a:t>-primary breast cancer located beneath where the cellphone was placed.</a:t>
            </a:r>
            <a:endParaRPr lang="en-US" dirty="0"/>
          </a:p>
        </p:txBody>
      </p:sp>
      <p:sp>
        <p:nvSpPr>
          <p:cNvPr id="4" name="Slide Number Placeholder 3"/>
          <p:cNvSpPr>
            <a:spLocks noGrp="1"/>
          </p:cNvSpPr>
          <p:nvPr>
            <p:ph type="sldNum" sz="quarter" idx="10"/>
          </p:nvPr>
        </p:nvSpPr>
        <p:spPr/>
        <p:txBody>
          <a:bodyPr/>
          <a:lstStyle/>
          <a:p>
            <a:fld id="{4D514DBA-84A1-4E72-99DA-29231CFA3C7F}" type="slidenum">
              <a:rPr lang="en-US" smtClean="0"/>
              <a:t>16</a:t>
            </a:fld>
            <a:endParaRPr lang="en-US"/>
          </a:p>
        </p:txBody>
      </p:sp>
    </p:spTree>
    <p:extLst>
      <p:ext uri="{BB962C8B-B14F-4D97-AF65-F5344CB8AC3E}">
        <p14:creationId xmlns:p14="http://schemas.microsoft.com/office/powerpoint/2010/main" val="73271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rPr>
              <a:t>Representative imaging of patient in Case 1</a:t>
            </a:r>
            <a:r>
              <a:rPr lang="en-US" dirty="0" smtClean="0">
                <a:latin typeface="+mn-lt"/>
              </a:rPr>
              <a:t>.  Left </a:t>
            </a:r>
            <a:r>
              <a:rPr lang="en-US" dirty="0" smtClean="0">
                <a:latin typeface="+mn-lt"/>
              </a:rPr>
              <a:t>mammogram </a:t>
            </a:r>
            <a:r>
              <a:rPr lang="en-US" dirty="0" smtClean="0">
                <a:latin typeface="+mn-lt"/>
              </a:rPr>
              <a:t>showing</a:t>
            </a:r>
            <a:r>
              <a:rPr lang="en-US" baseline="0" dirty="0" smtClean="0">
                <a:latin typeface="+mn-lt"/>
              </a:rPr>
              <a:t> </a:t>
            </a:r>
            <a:r>
              <a:rPr lang="en-US" dirty="0" smtClean="0">
                <a:latin typeface="+mn-lt"/>
              </a:rPr>
              <a:t>clustered </a:t>
            </a:r>
            <a:r>
              <a:rPr lang="en-US" dirty="0" smtClean="0">
                <a:latin typeface="+mn-lt"/>
              </a:rPr>
              <a:t>calcification corresponding to multiple sites of disease in </a:t>
            </a:r>
            <a:r>
              <a:rPr lang="en-US" dirty="0" err="1" smtClean="0">
                <a:latin typeface="+mn-lt"/>
              </a:rPr>
              <a:t>Craniocaudal</a:t>
            </a:r>
            <a:r>
              <a:rPr lang="en-US" dirty="0" smtClean="0">
                <a:latin typeface="+mn-lt"/>
              </a:rPr>
              <a:t> (a) </a:t>
            </a:r>
            <a:r>
              <a:rPr lang="en-US" dirty="0" smtClean="0">
                <a:latin typeface="+mn-lt"/>
              </a:rPr>
              <a:t>and</a:t>
            </a:r>
            <a:r>
              <a:rPr lang="en-US" baseline="0" dirty="0" smtClean="0">
                <a:latin typeface="+mn-lt"/>
              </a:rPr>
              <a:t> </a:t>
            </a:r>
            <a:r>
              <a:rPr lang="en-US" dirty="0" err="1" smtClean="0">
                <a:latin typeface="+mn-lt"/>
              </a:rPr>
              <a:t>Mediolateral</a:t>
            </a:r>
            <a:r>
              <a:rPr lang="en-US" dirty="0" smtClean="0">
                <a:latin typeface="+mn-lt"/>
              </a:rPr>
              <a:t>-Oblique </a:t>
            </a:r>
            <a:r>
              <a:rPr lang="en-US" dirty="0" smtClean="0">
                <a:latin typeface="+mn-lt"/>
              </a:rPr>
              <a:t>(b) projections.MRI showing extensive non-mass enhancement </a:t>
            </a:r>
            <a:r>
              <a:rPr lang="en-US" dirty="0" smtClean="0">
                <a:latin typeface="+mn-lt"/>
              </a:rPr>
              <a:t>in</a:t>
            </a:r>
            <a:r>
              <a:rPr lang="en-US" baseline="0" dirty="0" smtClean="0">
                <a:latin typeface="+mn-lt"/>
              </a:rPr>
              <a:t> </a:t>
            </a:r>
            <a:r>
              <a:rPr lang="en-US" dirty="0" smtClean="0">
                <a:latin typeface="+mn-lt"/>
              </a:rPr>
              <a:t>the </a:t>
            </a:r>
            <a:r>
              <a:rPr lang="en-US" dirty="0" smtClean="0">
                <a:latin typeface="+mn-lt"/>
              </a:rPr>
              <a:t>lateral hemisphere of the left breast in segmental distribution (c).</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BRCA1 and BRCA2 gene substantially raises the risk of breast cancer</a:t>
            </a:r>
          </a:p>
          <a:p>
            <a:r>
              <a:rPr lang="en-US" baseline="0" dirty="0" smtClean="0"/>
              <a:t>Family history of breast cancer increase the risk</a:t>
            </a:r>
          </a:p>
          <a:p>
            <a:r>
              <a:rPr lang="en-US" baseline="0" dirty="0" smtClean="0"/>
              <a:t>Most breast cancer are on outer upper quadrant, these are beneath where the cellphone was placed</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D514DBA-84A1-4E72-99DA-29231CFA3C7F}" type="slidenum">
              <a:rPr lang="en-US" smtClean="0"/>
              <a:t>18</a:t>
            </a:fld>
            <a:endParaRPr lang="en-US"/>
          </a:p>
        </p:txBody>
      </p:sp>
    </p:spTree>
    <p:extLst>
      <p:ext uri="{BB962C8B-B14F-4D97-AF65-F5344CB8AC3E}">
        <p14:creationId xmlns:p14="http://schemas.microsoft.com/office/powerpoint/2010/main" val="353776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
          <p:cNvSpPr>
            <a:spLocks noGrp="1" noRot="1" noChangeAspect="1" noChangeArrowheads="1" noTextEdit="1"/>
          </p:cNvSpPr>
          <p:nvPr>
            <p:ph type="sldImg"/>
          </p:nvPr>
        </p:nvSpPr>
        <p:spPr>
          <a:solidFill>
            <a:srgbClr val="FFFFFF"/>
          </a:solidFill>
          <a:ln/>
        </p:spPr>
      </p:sp>
      <p:sp>
        <p:nvSpPr>
          <p:cNvPr id="182275" name="Rectangle 2"/>
          <p:cNvSpPr>
            <a:spLocks noGrp="1" noChangeArrowheads="1"/>
          </p:cNvSpPr>
          <p:nvPr>
            <p:ph type="body" idx="1"/>
          </p:nvPr>
        </p:nvSpPr>
        <p:spPr>
          <a:noFill/>
        </p:spPr>
        <p:txBody>
          <a:bodyPr/>
          <a:lstStyle/>
          <a:p>
            <a:pPr eaLnBrk="1" hangingPunct="1">
              <a:lnSpc>
                <a:spcPct val="95000"/>
              </a:lnSpc>
            </a:pPr>
            <a:r>
              <a:rPr lang="en-US" altLang="en-US" sz="1400" dirty="0" smtClean="0">
                <a:solidFill>
                  <a:srgbClr val="000000"/>
                </a:solidFill>
                <a:cs typeface="Arial" pitchFamily="34" charset="0"/>
                <a:sym typeface="Arial" pitchFamily="34" charset="0"/>
              </a:rPr>
              <a:t>After the atomic bombs ended the Second World War, the survivors of this massive blast of ionizing radiation showed no increase in brain cancer.  Of tremendous concern to scientists is the delayed nature of tumor formation related to radiation exposure.  Brain cancer rates increased in those who survived atomic bomb blasts, but only showed up 40 years later.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2</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The topics I</a:t>
            </a:r>
            <a:r>
              <a:rPr lang="en-US" baseline="0" dirty="0" smtClean="0"/>
              <a:t> will cover are:</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
          <p:cNvSpPr>
            <a:spLocks noGrp="1" noRot="1" noChangeAspect="1" noChangeArrowheads="1" noTextEdit="1"/>
          </p:cNvSpPr>
          <p:nvPr>
            <p:ph type="sldImg"/>
          </p:nvPr>
        </p:nvSpPr>
        <p:spPr>
          <a:solidFill>
            <a:srgbClr val="FFFFFF"/>
          </a:solidFill>
          <a:ln/>
        </p:spPr>
      </p:sp>
      <p:sp>
        <p:nvSpPr>
          <p:cNvPr id="194563" name="Rectangle 2"/>
          <p:cNvSpPr>
            <a:spLocks noGrp="1" noChangeArrowheads="1"/>
          </p:cNvSpPr>
          <p:nvPr>
            <p:ph type="body" idx="1"/>
          </p:nvPr>
        </p:nvSpPr>
        <p:spPr>
          <a:noFill/>
        </p:spPr>
        <p:txBody>
          <a:bodyPr/>
          <a:lstStyle/>
          <a:p>
            <a:pPr marL="39688" eaLnBrk="1" hangingPunct="1">
              <a:lnSpc>
                <a:spcPct val="95000"/>
              </a:lnSpc>
              <a:spcBef>
                <a:spcPts val="538"/>
              </a:spcBef>
            </a:pPr>
            <a:r>
              <a:rPr lang="en-US" altLang="en-US" sz="1600" dirty="0" smtClean="0">
                <a:solidFill>
                  <a:srgbClr val="000000"/>
                </a:solidFill>
                <a:cs typeface="Arial" pitchFamily="34" charset="0"/>
                <a:sym typeface="Arial" pitchFamily="34" charset="0"/>
              </a:rPr>
              <a:t>Pay attention to the fine print warnings on your mobile communications devices.  You may be surprised by what you </a:t>
            </a:r>
            <a:r>
              <a:rPr lang="en-US" altLang="en-US" sz="1600" dirty="0" smtClean="0">
                <a:solidFill>
                  <a:srgbClr val="000000"/>
                </a:solidFill>
                <a:cs typeface="Arial" pitchFamily="34" charset="0"/>
                <a:sym typeface="Arial" pitchFamily="34" charset="0"/>
              </a:rPr>
              <a:t>read!</a:t>
            </a:r>
            <a:endParaRPr lang="en-US" altLang="en-US" sz="1600" dirty="0" smtClean="0">
              <a:solidFill>
                <a:srgbClr val="000000"/>
              </a:solidFill>
              <a:cs typeface="Arial" pitchFamily="34" charset="0"/>
              <a:sym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solidFill>
            <a:srgbClr val="FFFFFF"/>
          </a:solidFill>
          <a:ln/>
        </p:spPr>
      </p:sp>
      <p:sp>
        <p:nvSpPr>
          <p:cNvPr id="181251" name="Rectangle 2"/>
          <p:cNvSpPr>
            <a:spLocks noGrp="1" noChangeArrowheads="1"/>
          </p:cNvSpPr>
          <p:nvPr>
            <p:ph type="body" idx="1"/>
          </p:nvPr>
        </p:nvSpPr>
        <p:spPr>
          <a:noFill/>
        </p:spPr>
        <p:txBody>
          <a:bodyPr/>
          <a:lstStyle/>
          <a:p>
            <a:pPr eaLnBrk="1" hangingPunct="1">
              <a:lnSpc>
                <a:spcPct val="95000"/>
              </a:lnSpc>
            </a:pPr>
            <a:r>
              <a:rPr lang="en-US" altLang="en-US" sz="1600" dirty="0" smtClean="0">
                <a:solidFill>
                  <a:srgbClr val="000000"/>
                </a:solidFill>
                <a:cs typeface="Arial" pitchFamily="34" charset="0"/>
                <a:sym typeface="Arial" pitchFamily="34" charset="0"/>
              </a:rPr>
              <a:t>Apple no long prints (in</a:t>
            </a:r>
            <a:r>
              <a:rPr lang="en-US" altLang="en-US" sz="1600" baseline="0" dirty="0" smtClean="0">
                <a:solidFill>
                  <a:srgbClr val="000000"/>
                </a:solidFill>
                <a:cs typeface="Arial" pitchFamily="34" charset="0"/>
                <a:sym typeface="Arial" pitchFamily="34" charset="0"/>
              </a:rPr>
              <a:t> very small print size) warnings.  The warning are buried deep into a manual available within the phones.  How many of you have an iPhone?  Please take it out and turn it on. </a:t>
            </a:r>
            <a:endParaRPr lang="en-US" altLang="en-US" sz="1600" dirty="0" smtClean="0">
              <a:solidFill>
                <a:srgbClr val="000000"/>
              </a:solidFill>
              <a:cs typeface="Arial" pitchFamily="34" charset="0"/>
              <a:sym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solidFill>
            <a:srgbClr val="FFFFFF"/>
          </a:solidFill>
          <a:ln/>
        </p:spPr>
      </p:sp>
      <p:sp>
        <p:nvSpPr>
          <p:cNvPr id="181251" name="Rectangle 2"/>
          <p:cNvSpPr>
            <a:spLocks noGrp="1" noChangeArrowheads="1"/>
          </p:cNvSpPr>
          <p:nvPr>
            <p:ph type="body" idx="1"/>
          </p:nvPr>
        </p:nvSpPr>
        <p:spPr>
          <a:noFill/>
        </p:spPr>
        <p:txBody>
          <a:bodyPr/>
          <a:lstStyle/>
          <a:p>
            <a:pPr eaLnBrk="1" hangingPunct="1">
              <a:lnSpc>
                <a:spcPct val="95000"/>
              </a:lnSpc>
            </a:pPr>
            <a:endParaRPr lang="en-US" altLang="en-US" sz="1600" dirty="0" smtClean="0">
              <a:solidFill>
                <a:srgbClr val="000000"/>
              </a:solidFill>
              <a:cs typeface="Arial" pitchFamily="34" charset="0"/>
              <a:sym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solidFill>
            <a:srgbClr val="FFFFFF"/>
          </a:solidFill>
          <a:ln/>
        </p:spPr>
      </p:sp>
      <p:sp>
        <p:nvSpPr>
          <p:cNvPr id="181251" name="Rectangle 2"/>
          <p:cNvSpPr>
            <a:spLocks noGrp="1" noChangeArrowheads="1"/>
          </p:cNvSpPr>
          <p:nvPr>
            <p:ph type="body" idx="1"/>
          </p:nvPr>
        </p:nvSpPr>
        <p:spPr>
          <a:noFill/>
        </p:spPr>
        <p:txBody>
          <a:bodyPr/>
          <a:lstStyle/>
          <a:p>
            <a:pPr eaLnBrk="1" hangingPunct="1">
              <a:lnSpc>
                <a:spcPct val="95000"/>
              </a:lnSpc>
            </a:pPr>
            <a:r>
              <a:rPr lang="en-US" altLang="en-US" sz="1600" dirty="0" smtClean="0">
                <a:solidFill>
                  <a:srgbClr val="000000"/>
                </a:solidFill>
                <a:cs typeface="Arial" pitchFamily="34" charset="0"/>
                <a:sym typeface="Arial" pitchFamily="34" charset="0"/>
              </a:rPr>
              <a:t>A</a:t>
            </a:r>
            <a:r>
              <a:rPr lang="en-US" altLang="en-US" sz="1600" baseline="0" dirty="0" smtClean="0">
                <a:solidFill>
                  <a:srgbClr val="000000"/>
                </a:solidFill>
                <a:cs typeface="Arial" pitchFamily="34" charset="0"/>
                <a:sym typeface="Arial" pitchFamily="34" charset="0"/>
              </a:rPr>
              <a:t> review study focused on two problems from cellphone use in school children.</a:t>
            </a:r>
          </a:p>
          <a:p>
            <a:pPr eaLnBrk="1" hangingPunct="1">
              <a:lnSpc>
                <a:spcPct val="95000"/>
              </a:lnSpc>
            </a:pPr>
            <a:r>
              <a:rPr lang="en-US" altLang="en-US" sz="1600" baseline="0" dirty="0" smtClean="0">
                <a:solidFill>
                  <a:srgbClr val="000000"/>
                </a:solidFill>
                <a:cs typeface="Arial" pitchFamily="34" charset="0"/>
                <a:sym typeface="Arial" pitchFamily="34" charset="0"/>
              </a:rPr>
              <a:t>FOMO:  Fear Of Missing Out</a:t>
            </a:r>
          </a:p>
          <a:p>
            <a:pPr eaLnBrk="1" hangingPunct="1">
              <a:lnSpc>
                <a:spcPct val="95000"/>
              </a:lnSpc>
            </a:pPr>
            <a:r>
              <a:rPr lang="en-US" altLang="en-US" sz="1600" baseline="0" dirty="0" smtClean="0">
                <a:solidFill>
                  <a:srgbClr val="000000"/>
                </a:solidFill>
                <a:cs typeface="Arial" pitchFamily="34" charset="0"/>
                <a:sym typeface="Arial" pitchFamily="34" charset="0"/>
              </a:rPr>
              <a:t>Digital Dementia:  cognitive problems similar to what is seen in head trauma and brain tumors; cellphone use &gt;7 hours/day, age 10-19 years cannot perform simple memory recall.</a:t>
            </a:r>
          </a:p>
          <a:p>
            <a:pPr eaLnBrk="1" hangingPunct="1">
              <a:lnSpc>
                <a:spcPct val="95000"/>
              </a:lnSpc>
            </a:pPr>
            <a:endParaRPr lang="en-US" altLang="en-US" sz="1600" dirty="0" smtClean="0">
              <a:solidFill>
                <a:srgbClr val="000000"/>
              </a:solidFill>
              <a:cs typeface="Arial" pitchFamily="34" charset="0"/>
              <a:sym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solidFill>
            <a:srgbClr val="FFFFFF"/>
          </a:solidFill>
          <a:ln/>
        </p:spPr>
      </p:sp>
      <p:sp>
        <p:nvSpPr>
          <p:cNvPr id="181251" name="Rectangle 2"/>
          <p:cNvSpPr>
            <a:spLocks noGrp="1" noChangeArrowheads="1"/>
          </p:cNvSpPr>
          <p:nvPr>
            <p:ph type="body" idx="1"/>
          </p:nvPr>
        </p:nvSpPr>
        <p:spPr>
          <a:noFill/>
        </p:spPr>
        <p:txBody>
          <a:bodyPr/>
          <a:lstStyle/>
          <a:p>
            <a:pPr eaLnBrk="1" hangingPunct="1">
              <a:lnSpc>
                <a:spcPct val="95000"/>
              </a:lnSpc>
            </a:pPr>
            <a:r>
              <a:rPr lang="en-US" altLang="en-US" sz="1600" dirty="0" smtClean="0">
                <a:solidFill>
                  <a:srgbClr val="000000"/>
                </a:solidFill>
                <a:cs typeface="Arial" pitchFamily="34" charset="0"/>
                <a:sym typeface="Arial" pitchFamily="34" charset="0"/>
              </a:rPr>
              <a:t>Here</a:t>
            </a:r>
            <a:r>
              <a:rPr lang="en-US" altLang="en-US" sz="1600" baseline="0" dirty="0" smtClean="0">
                <a:solidFill>
                  <a:srgbClr val="000000"/>
                </a:solidFill>
                <a:cs typeface="Arial" pitchFamily="34" charset="0"/>
                <a:sym typeface="Arial" pitchFamily="34" charset="0"/>
              </a:rPr>
              <a:t> are examples of what some governments have done to warn their citizens and in some cases passed laws banning sales to young children and banning certain types of advertisements.</a:t>
            </a:r>
            <a:endParaRPr lang="en-US" altLang="en-US" sz="1600" dirty="0" smtClean="0">
              <a:solidFill>
                <a:srgbClr val="000000"/>
              </a:solidFill>
              <a:cs typeface="Arial" pitchFamily="34" charset="0"/>
              <a:sym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9636CE-091E-4960-990B-F2EEB4D1B984}" type="slidenum">
              <a:rPr lang="en-US" altLang="en-US" sz="1200" smtClean="0"/>
              <a:pPr eaLnBrk="1" hangingPunct="1"/>
              <a:t>25</a:t>
            </a:fld>
            <a:endParaRPr lang="en-US" altLang="en-US" sz="1200" smtClean="0"/>
          </a:p>
        </p:txBody>
      </p:sp>
      <p:sp>
        <p:nvSpPr>
          <p:cNvPr id="51203" name="Rectangle 1"/>
          <p:cNvSpPr>
            <a:spLocks noGrp="1" noRot="1" noChangeAspect="1" noChangeArrowheads="1" noTextEdit="1"/>
          </p:cNvSpPr>
          <p:nvPr>
            <p:ph type="sldImg"/>
          </p:nvPr>
        </p:nvSpPr>
        <p:spPr>
          <a:ln/>
        </p:spPr>
      </p:sp>
      <p:sp>
        <p:nvSpPr>
          <p:cNvPr id="5120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sz="1600" smtClean="0">
                <a:solidFill>
                  <a:srgbClr val="000000"/>
                </a:solidFill>
                <a:latin typeface="Arial" charset="0"/>
              </a:rPr>
              <a:t>Other countries, particularly France, have taken even stronger actions.  For example, in 2008, the city of Lyon, France launched a major campaign to discourage mobile phone use among children.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26</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Upon request, I can sent</a:t>
            </a:r>
            <a:r>
              <a:rPr lang="en-US" baseline="0" dirty="0" smtClean="0"/>
              <a:t> you copies of these references.</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27</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514DBA-84A1-4E72-99DA-29231CFA3C7F}" type="slidenum">
              <a:rPr lang="en-US" smtClean="0"/>
              <a:t>28</a:t>
            </a:fld>
            <a:endParaRPr lang="en-US"/>
          </a:p>
        </p:txBody>
      </p:sp>
    </p:spTree>
    <p:extLst>
      <p:ext uri="{BB962C8B-B14F-4D97-AF65-F5344CB8AC3E}">
        <p14:creationId xmlns:p14="http://schemas.microsoft.com/office/powerpoint/2010/main" val="151427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3</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Children’s brains</a:t>
            </a:r>
            <a:r>
              <a:rPr lang="en-US" baseline="0" dirty="0" smtClean="0"/>
              <a:t> have more water, their skulls are thinner and their head is smaller than an adults’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4</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The risk to the fetus</a:t>
            </a:r>
            <a:r>
              <a:rPr lang="en-US" baseline="0" dirty="0" smtClean="0"/>
              <a:t> is even higher than children, particularly because the brain and other organs are developing in a complex cell differentiation process.  MWR can affect this brain development process. Such developmental problems </a:t>
            </a:r>
            <a:r>
              <a:rPr lang="en-US" i="1" baseline="0" dirty="0" smtClean="0"/>
              <a:t>may explain </a:t>
            </a:r>
            <a:r>
              <a:rPr lang="en-US" baseline="0" dirty="0" smtClean="0"/>
              <a:t>the world-wide autism epidemic.</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5</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Computer simulation uses actual MRI</a:t>
            </a:r>
            <a:r>
              <a:rPr lang="en-US" baseline="0" dirty="0" smtClean="0"/>
              <a:t> scans of real human beings, and calculates the amount of absorbed MWR radiation by tissue type.  </a:t>
            </a:r>
          </a:p>
          <a:p>
            <a:pPr eaLnBrk="1" hangingPunct="1"/>
            <a:r>
              <a:rPr lang="en-US" baseline="0" dirty="0" smtClean="0"/>
              <a:t>SAM (Specific Anthropomorphic Mannequin) is a head whose size is &gt;97% of the population.  A liquid with the average adult absorption characteristics of the 40 tissues in the head is poured into the hole at the top; a cellphone is clamped (red); a robotic arm (on right) with an electric field probe finds the highest electric field value within SAM. SAR is calculated using squared value of the electric field.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6</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The</a:t>
            </a:r>
            <a:r>
              <a:rPr lang="en-US" baseline="0" dirty="0" smtClean="0"/>
              <a:t> FCC has approved both of these cellphone certification process.  However, the SAM process is </a:t>
            </a:r>
            <a:r>
              <a:rPr lang="en-US" baseline="0" dirty="0" smtClean="0"/>
              <a:t>used </a:t>
            </a:r>
            <a:r>
              <a:rPr lang="en-US" i="1" baseline="0" dirty="0" smtClean="0"/>
              <a:t>exclusively</a:t>
            </a:r>
            <a:r>
              <a:rPr lang="en-US" baseline="0" dirty="0" smtClean="0"/>
              <a:t> . Clearly the Finite-Difference, Time-Domain (FDTD) calculation is superior in for every attribute.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NZ" dirty="0" smtClean="0"/>
              <a:t>Top left chart:  The</a:t>
            </a:r>
            <a:r>
              <a:rPr lang="en-NZ" baseline="0" dirty="0" smtClean="0"/>
              <a:t> CEFALO study of children and adolescents (median age 13 years) found more than a doubled risk of brain cancer with &gt;2.7 years of cellphone use based on billing records of their use (not children’s memory of their use) and a significant trend for increasing risk with increasing years of use (p=0.001).  Top right chart:  It also found significant risks both for ipsilateral use and contralateral use again with a significant trends.  It is not clear why the contralateral risk is higher than ipsilateral risk.</a:t>
            </a:r>
          </a:p>
          <a:p>
            <a:pPr>
              <a:defRPr/>
            </a:pPr>
            <a:endParaRPr lang="en-NZ" baseline="0" dirty="0" smtClean="0"/>
          </a:p>
          <a:p>
            <a:pPr>
              <a:defRPr/>
            </a:pPr>
            <a:r>
              <a:rPr lang="en-NZ" baseline="0" dirty="0" smtClean="0"/>
              <a:t>Bottom chart:  Swedish study of cellphone and cordless phone use found a doubled risk of brain cancer when use began as an adult. When use began as a teenager or younger there was an eight-fold increased risk of brain cancer.</a:t>
            </a:r>
            <a:endParaRPr lang="en-NZ" dirty="0"/>
          </a:p>
        </p:txBody>
      </p:sp>
      <p:sp>
        <p:nvSpPr>
          <p:cNvPr id="175108" name="Slide Number Placeholder 3"/>
          <p:cNvSpPr>
            <a:spLocks noGrp="1"/>
          </p:cNvSpPr>
          <p:nvPr>
            <p:ph type="sldNum" sz="quarter" idx="4294967295"/>
          </p:nvPr>
        </p:nvSpPr>
        <p:spPr bwMode="auto">
          <a:xfrm>
            <a:off x="5179484" y="6513910"/>
            <a:ext cx="39624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fld id="{97D39C56-F7A0-48C9-8911-0CBA1FEC497C}" type="slidenum">
              <a:rPr lang="en-NZ" altLang="en-US"/>
              <a:pPr/>
              <a:t>7</a:t>
            </a:fld>
            <a:endParaRPr lang="en-NZ"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5179187" y="6514280"/>
            <a:ext cx="3962684" cy="34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1" tIns="46141" rIns="92281" bIns="46141"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4E95F547-7465-4EC5-816D-99C0E4C041CD}" type="slidenum">
              <a:rPr lang="sv-SE" sz="1200"/>
              <a:pPr algn="r" eaLnBrk="1" hangingPunct="1"/>
              <a:t>8</a:t>
            </a:fld>
            <a:endParaRPr lang="sv-SE" sz="1200"/>
          </a:p>
        </p:txBody>
      </p:sp>
      <p:sp>
        <p:nvSpPr>
          <p:cNvPr id="29699" name="Rectangle 2"/>
          <p:cNvSpPr>
            <a:spLocks noGrp="1" noRot="1" noChangeAspect="1" noChangeArrowheads="1" noTextEdit="1"/>
          </p:cNvSpPr>
          <p:nvPr>
            <p:ph type="sldImg"/>
          </p:nvPr>
        </p:nvSpPr>
        <p:spPr>
          <a:xfrm>
            <a:off x="2843213" y="514350"/>
            <a:ext cx="3459162" cy="2593975"/>
          </a:xfrm>
          <a:ln w="12700" cap="flat">
            <a:solidFill>
              <a:schemeClr val="tx1"/>
            </a:solidFill>
          </a:ln>
        </p:spPr>
      </p:sp>
      <p:sp>
        <p:nvSpPr>
          <p:cNvPr id="29700" name="Rectangle 3"/>
          <p:cNvSpPr>
            <a:spLocks noGrp="1" noChangeArrowheads="1"/>
          </p:cNvSpPr>
          <p:nvPr>
            <p:ph type="body" idx="1"/>
          </p:nvPr>
        </p:nvSpPr>
        <p:spPr>
          <a:xfrm>
            <a:off x="1167502" y="3270823"/>
            <a:ext cx="6806869" cy="3075974"/>
          </a:xfrm>
          <a:noFill/>
        </p:spPr>
        <p:txBody>
          <a:bodyPr lIns="94388" tIns="47195" rIns="94388" bIns="47195"/>
          <a:lstStyle/>
          <a:p>
            <a:pPr eaLnBrk="1" hangingPunct="1"/>
            <a:r>
              <a:rPr lang="en-US" dirty="0" smtClean="0"/>
              <a:t>The graph</a:t>
            </a:r>
            <a:r>
              <a:rPr lang="en-US" baseline="0" dirty="0" smtClean="0"/>
              <a:t> at the top show the risk and confidence intervals of getting an acoustic neuroma by the number of years a cellphone was used.  The bottom left graph shows the risk as the cumulative hours of use increase.  With 12 years of use the risk as doubled; at 20 years the risk has tripled.</a:t>
            </a:r>
          </a:p>
          <a:p>
            <a:pPr eaLnBrk="1" hangingPunct="1"/>
            <a:endParaRPr lang="en-US" baseline="0" dirty="0" smtClean="0"/>
          </a:p>
          <a:p>
            <a:pPr eaLnBrk="1" hangingPunct="1"/>
            <a:r>
              <a:rPr lang="en-US" baseline="0" dirty="0" smtClean="0"/>
              <a:t>Bottom left:  Risk increase with cumulative hours of use with a significant trend of increase risk with increasing cumulative hour of use.</a:t>
            </a:r>
          </a:p>
          <a:p>
            <a:pPr eaLnBrk="1" hangingPunct="1"/>
            <a:r>
              <a:rPr lang="en-US" baseline="0" dirty="0" smtClean="0"/>
              <a:t>Bottom right:  Chart indicated the anatomical location of an acoustic neuroma.</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
          <p:cNvSpPr>
            <a:spLocks noGrp="1" noRot="1" noChangeAspect="1" noChangeArrowheads="1" noTextEdit="1"/>
          </p:cNvSpPr>
          <p:nvPr>
            <p:ph type="sldImg"/>
          </p:nvPr>
        </p:nvSpPr>
        <p:spPr>
          <a:solidFill>
            <a:srgbClr val="FFFFFF"/>
          </a:solidFill>
          <a:ln/>
        </p:spPr>
      </p:sp>
      <p:sp>
        <p:nvSpPr>
          <p:cNvPr id="183299" name="Rectangle 2"/>
          <p:cNvSpPr>
            <a:spLocks noGrp="1" noChangeArrowheads="1"/>
          </p:cNvSpPr>
          <p:nvPr>
            <p:ph type="body" idx="1"/>
          </p:nvPr>
        </p:nvSpPr>
        <p:spPr>
          <a:noFill/>
        </p:spPr>
        <p:txBody>
          <a:bodyPr/>
          <a:lstStyle/>
          <a:p>
            <a:pPr eaLnBrk="1" hangingPunct="1">
              <a:lnSpc>
                <a:spcPct val="95000"/>
              </a:lnSpc>
            </a:pPr>
            <a:r>
              <a:rPr lang="en-US" altLang="en-US" sz="1600" dirty="0" smtClean="0">
                <a:solidFill>
                  <a:srgbClr val="000000"/>
                </a:solidFill>
                <a:cs typeface="Arial" pitchFamily="34" charset="0"/>
                <a:sym typeface="Arial" pitchFamily="34" charset="0"/>
              </a:rPr>
              <a:t>The</a:t>
            </a:r>
            <a:r>
              <a:rPr lang="en-US" altLang="en-US" sz="1600" baseline="0" dirty="0" smtClean="0">
                <a:solidFill>
                  <a:srgbClr val="000000"/>
                </a:solidFill>
                <a:cs typeface="Arial" pitchFamily="34" charset="0"/>
                <a:sym typeface="Arial" pitchFamily="34" charset="0"/>
              </a:rPr>
              <a:t> largest salivary gland (parotid gland) is located in the cheek in front and below the ear.  </a:t>
            </a:r>
            <a:r>
              <a:rPr lang="en-US" altLang="en-US" sz="1600" dirty="0" smtClean="0">
                <a:solidFill>
                  <a:srgbClr val="000000"/>
                </a:solidFill>
                <a:cs typeface="Arial" pitchFamily="34" charset="0"/>
                <a:sym typeface="Arial" pitchFamily="34" charset="0"/>
              </a:rPr>
              <a:t>In </a:t>
            </a:r>
            <a:r>
              <a:rPr lang="en-US" altLang="en-US" sz="1600" dirty="0" smtClean="0">
                <a:solidFill>
                  <a:srgbClr val="000000"/>
                </a:solidFill>
                <a:cs typeface="Arial" pitchFamily="34" charset="0"/>
                <a:sym typeface="Arial" pitchFamily="34" charset="0"/>
              </a:rPr>
              <a:t>Israel, </a:t>
            </a:r>
            <a:r>
              <a:rPr lang="en-US" altLang="en-US" sz="1600" dirty="0" smtClean="0">
                <a:solidFill>
                  <a:srgbClr val="000000"/>
                </a:solidFill>
                <a:cs typeface="Arial" pitchFamily="34" charset="0"/>
                <a:sym typeface="Arial" pitchFamily="34" charset="0"/>
              </a:rPr>
              <a:t>probably</a:t>
            </a:r>
            <a:r>
              <a:rPr lang="en-US" altLang="en-US" sz="1600" baseline="0" dirty="0" smtClean="0">
                <a:solidFill>
                  <a:srgbClr val="000000"/>
                </a:solidFill>
                <a:cs typeface="Arial" pitchFamily="34" charset="0"/>
                <a:sym typeface="Arial" pitchFamily="34" charset="0"/>
              </a:rPr>
              <a:t> the heaviest users of cellphone anywhere in the world there has been a sudden increase in parotid gland cancers.  As we know cancer are far more prevalent in the elderly</a:t>
            </a:r>
            <a:r>
              <a:rPr lang="en-US" altLang="en-US" sz="1600" dirty="0" smtClean="0">
                <a:solidFill>
                  <a:srgbClr val="000000"/>
                </a:solidFill>
                <a:cs typeface="Arial" pitchFamily="34" charset="0"/>
                <a:sym typeface="Arial" pitchFamily="34" charset="0"/>
              </a:rPr>
              <a:t>.  In Israel,</a:t>
            </a:r>
            <a:r>
              <a:rPr lang="en-US" altLang="en-US" sz="1600" baseline="0" dirty="0" smtClean="0">
                <a:solidFill>
                  <a:srgbClr val="000000"/>
                </a:solidFill>
                <a:cs typeface="Arial" pitchFamily="34" charset="0"/>
                <a:sym typeface="Arial" pitchFamily="34" charset="0"/>
              </a:rPr>
              <a:t> </a:t>
            </a:r>
            <a:r>
              <a:rPr lang="en-US" altLang="en-US" sz="1600" dirty="0" smtClean="0">
                <a:solidFill>
                  <a:srgbClr val="000000"/>
                </a:solidFill>
                <a:cs typeface="Arial" pitchFamily="34" charset="0"/>
                <a:sym typeface="Arial" pitchFamily="34" charset="0"/>
              </a:rPr>
              <a:t> </a:t>
            </a:r>
            <a:r>
              <a:rPr lang="en-US" altLang="en-US" sz="1600" dirty="0" smtClean="0">
                <a:solidFill>
                  <a:srgbClr val="000000"/>
                </a:solidFill>
                <a:cs typeface="Arial" pitchFamily="34" charset="0"/>
                <a:sym typeface="Arial" pitchFamily="34" charset="0"/>
              </a:rPr>
              <a:t>one in every five </a:t>
            </a:r>
            <a:r>
              <a:rPr lang="en-US" altLang="en-US" sz="1600" dirty="0" smtClean="0">
                <a:solidFill>
                  <a:srgbClr val="000000"/>
                </a:solidFill>
                <a:cs typeface="Arial" pitchFamily="34" charset="0"/>
                <a:sym typeface="Arial" pitchFamily="34" charset="0"/>
              </a:rPr>
              <a:t>case are diagnosed</a:t>
            </a:r>
            <a:r>
              <a:rPr lang="en-US" altLang="en-US" sz="1600" baseline="0" dirty="0" smtClean="0">
                <a:solidFill>
                  <a:srgbClr val="000000"/>
                </a:solidFill>
                <a:cs typeface="Arial" pitchFamily="34" charset="0"/>
                <a:sym typeface="Arial" pitchFamily="34" charset="0"/>
              </a:rPr>
              <a:t> in </a:t>
            </a:r>
            <a:r>
              <a:rPr lang="en-US" altLang="en-US" sz="1600" baseline="0" dirty="0" err="1" smtClean="0">
                <a:solidFill>
                  <a:srgbClr val="000000"/>
                </a:solidFill>
                <a:cs typeface="Arial" pitchFamily="34" charset="0"/>
                <a:sym typeface="Arial" pitchFamily="34" charset="0"/>
              </a:rPr>
              <a:t>teenagerr</a:t>
            </a:r>
            <a:r>
              <a:rPr lang="en-US" altLang="en-US" sz="1600" baseline="0" dirty="0" smtClean="0">
                <a:solidFill>
                  <a:srgbClr val="000000"/>
                </a:solidFill>
                <a:cs typeface="Arial" pitchFamily="34" charset="0"/>
                <a:sym typeface="Arial" pitchFamily="34" charset="0"/>
              </a:rPr>
              <a:t>.</a:t>
            </a:r>
            <a:endParaRPr lang="en-US" altLang="en-US" sz="1600" dirty="0" smtClean="0">
              <a:solidFill>
                <a:srgbClr val="000000"/>
              </a:solidFill>
              <a:cs typeface="Arial" pitchFamily="34" charset="0"/>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2737DF-897A-4484-A7D6-8843AEBE5AD5}" type="datetimeFigureOut">
              <a:rPr lang="en-US" smtClean="0"/>
              <a:t>4/11/2014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AF9DC8C-FDDE-4B5E-B377-10610ABE31F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2737DF-897A-4484-A7D6-8843AEBE5AD5}"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2737DF-897A-4484-A7D6-8843AEBE5AD5}"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2737DF-897A-4484-A7D6-8843AEBE5AD5}"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2737DF-897A-4484-A7D6-8843AEBE5AD5}"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AF9DC8C-FDDE-4B5E-B377-10610ABE31F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2737DF-897A-4484-A7D6-8843AEBE5AD5}"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2737DF-897A-4484-A7D6-8843AEBE5AD5}" type="datetimeFigureOut">
              <a:rPr lang="en-US" smtClean="0"/>
              <a:t>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2737DF-897A-4484-A7D6-8843AEBE5AD5}" type="datetimeFigureOut">
              <a:rPr lang="en-US" smtClean="0"/>
              <a:t>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737DF-897A-4484-A7D6-8843AEBE5AD5}" type="datetimeFigureOut">
              <a:rPr lang="en-US" smtClean="0"/>
              <a:t>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2737DF-897A-4484-A7D6-8843AEBE5AD5}"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2737DF-897A-4484-A7D6-8843AEBE5AD5}"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9DC8C-FDDE-4B5E-B377-10610ABE31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2737DF-897A-4484-A7D6-8843AEBE5AD5}" type="datetimeFigureOut">
              <a:rPr lang="en-US" smtClean="0"/>
              <a:t>4/11/2014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AF9DC8C-FDDE-4B5E-B377-10610ABE31F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htrus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co.nz/url?sa=i&amp;rct=j&amp;q=&amp;esrc=s&amp;frm=1&amp;source=images&amp;cd=&amp;cad=rja&amp;docid=SMDLhaPowqjjBM&amp;tbnid=D_gqWmFJtPXxHM:&amp;ved=0CAUQjRw&amp;url=http://www.bellafind.com/review-categories/287/categories/baby-gear/carriers-wraps&amp;ei=HvF5Ue6JG5DBiQeX1YHwDA&amp;psig=AFQjCNF8HhXYt3IwN81mJeFIzMU0phUc8A&amp;ust=1367032205604398" TargetMode="External"/><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co.nz/url?sa=i&amp;rct=j&amp;q=&amp;esrc=s&amp;frm=1&amp;source=images&amp;cd=&amp;docid=TEsarUYBeDBp1M&amp;tbnid=6ZP3ucUFSDKSHM:&amp;ved=0CAUQjRw&amp;url=http://www.tricitypsychology.com/cell-phone-use-in-pregnancy-may-cause-behavioral-disorders-in-offspring/&amp;ei=VPR5UfKxM-yTiAfVuYDIDQ&amp;psig=AFQjCNEjjFtVaoHbwEhrMYOFMtbwKZqLTA&amp;ust=1367033253793030" TargetMode="External"/><Relationship Id="rId10" Type="http://schemas.openxmlformats.org/officeDocument/2006/relationships/image" Target="../media/image26.jpeg"/><Relationship Id="rId4" Type="http://schemas.openxmlformats.org/officeDocument/2006/relationships/image" Target="../media/image7.jpeg"/><Relationship Id="rId9" Type="http://schemas.openxmlformats.org/officeDocument/2006/relationships/hyperlink" Target="http://www.google.co.nz/url?sa=i&amp;rct=j&amp;q=&amp;esrc=s&amp;frm=1&amp;source=images&amp;cd=&amp;cad=rja&amp;docid=Kb9uUq0OAO7rDM&amp;tbnid=To48WMxlzpNxIM:&amp;ved=0CAUQjRw&amp;url=http://surroundedbygrace.blogspot.com/2007/08/its-monday-time-to-update-yall.html&amp;ei=evh5UaDRDceWiQeA5YHICw&amp;bvm=bv.45645796,d.cGE&amp;psig=AFQjCNGWqQelr5GGHjsQXADJPRZi626TkQ&amp;ust=13670343434582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www.haaretz.com/print-edition/news/israeli-study-sees-link-between-oral-cancer-cell-phones-1.280073"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nz/url?sa=i&amp;rct=j&amp;q=&amp;esrc=s&amp;frm=1&amp;source=images&amp;cd=&amp;cad=rja&amp;docid=SMDLhaPowqjjBM&amp;tbnid=D_gqWmFJtPXxHM:&amp;ved=0CAUQjRw&amp;url=http://www.bellafind.com/review-categories/287/categories/baby-gear/carriers-wraps&amp;ei=HvF5Ue6JG5DBiQeX1YHwDA&amp;psig=AFQjCNF8HhXYt3IwN81mJeFIzMU0phUc8A&amp;ust=1367032205604398"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619250"/>
          </a:xfrm>
        </p:spPr>
        <p:txBody>
          <a:bodyPr>
            <a:normAutofit fontScale="90000"/>
          </a:bodyPr>
          <a:lstStyle/>
          <a:p>
            <a:r>
              <a:rPr lang="en-US" dirty="0">
                <a:solidFill>
                  <a:srgbClr val="FFFF00"/>
                </a:solidFill>
              </a:rPr>
              <a:t>Why </a:t>
            </a:r>
            <a:r>
              <a:rPr lang="en-US" dirty="0" smtClean="0">
                <a:solidFill>
                  <a:srgbClr val="FFFF00"/>
                </a:solidFill>
              </a:rPr>
              <a:t>Children Absorb More Microwave Radiation </a:t>
            </a:r>
            <a:r>
              <a:rPr lang="en-US" dirty="0">
                <a:solidFill>
                  <a:srgbClr val="FFFF00"/>
                </a:solidFill>
              </a:rPr>
              <a:t>than </a:t>
            </a:r>
            <a:r>
              <a:rPr lang="en-US" dirty="0" smtClean="0">
                <a:solidFill>
                  <a:srgbClr val="FFFF00"/>
                </a:solidFill>
              </a:rPr>
              <a:t>Adults:</a:t>
            </a:r>
            <a:br>
              <a:rPr lang="en-US" dirty="0" smtClean="0">
                <a:solidFill>
                  <a:srgbClr val="FFFF00"/>
                </a:solidFill>
              </a:rPr>
            </a:br>
            <a:r>
              <a:rPr lang="en-US" dirty="0" smtClean="0">
                <a:solidFill>
                  <a:srgbClr val="FFFF00"/>
                </a:solidFill>
              </a:rPr>
              <a:t>The Consequences</a:t>
            </a:r>
            <a:endParaRPr lang="en-US" dirty="0">
              <a:solidFill>
                <a:srgbClr val="FFFF00"/>
              </a:solidFill>
            </a:endParaRPr>
          </a:p>
        </p:txBody>
      </p:sp>
      <p:sp>
        <p:nvSpPr>
          <p:cNvPr id="3" name="Subtitle 2"/>
          <p:cNvSpPr>
            <a:spLocks noGrp="1"/>
          </p:cNvSpPr>
          <p:nvPr>
            <p:ph type="subTitle" idx="1"/>
          </p:nvPr>
        </p:nvSpPr>
        <p:spPr/>
        <p:txBody>
          <a:bodyPr>
            <a:normAutofit fontScale="62500" lnSpcReduction="20000"/>
          </a:bodyPr>
          <a:lstStyle/>
          <a:p>
            <a:r>
              <a:rPr lang="en-US" dirty="0" smtClean="0"/>
              <a:t>20 April 2014</a:t>
            </a:r>
          </a:p>
          <a:p>
            <a:r>
              <a:rPr lang="en-US" dirty="0"/>
              <a:t>2nd Symposium on ''Controversies on Electromagnetic Field in Medicine and Biology</a:t>
            </a:r>
            <a:r>
              <a:rPr lang="en-US" dirty="0" smtClean="0"/>
              <a:t>”</a:t>
            </a:r>
          </a:p>
          <a:p>
            <a:r>
              <a:rPr lang="en-US" dirty="0"/>
              <a:t> King </a:t>
            </a:r>
            <a:r>
              <a:rPr lang="en-US" dirty="0" err="1"/>
              <a:t>Abdulaziz</a:t>
            </a:r>
            <a:r>
              <a:rPr lang="en-US" dirty="0"/>
              <a:t> </a:t>
            </a:r>
            <a:r>
              <a:rPr lang="en-US" dirty="0" smtClean="0"/>
              <a:t>University, Jeddah, Saudi Arabia</a:t>
            </a:r>
          </a:p>
          <a:p>
            <a:r>
              <a:rPr lang="en-US" dirty="0" smtClean="0"/>
              <a:t>L. Lloyd Morgan, Senior Research Fellow, </a:t>
            </a:r>
          </a:p>
          <a:p>
            <a:r>
              <a:rPr lang="en-US" dirty="0" smtClean="0">
                <a:hlinkClick r:id="rId3"/>
              </a:rPr>
              <a:t>Environmental Health Trust</a:t>
            </a:r>
            <a:endParaRPr lang="en-US" dirty="0"/>
          </a:p>
        </p:txBody>
      </p:sp>
    </p:spTree>
    <p:extLst>
      <p:ext uri="{BB962C8B-B14F-4D97-AF65-F5344CB8AC3E}">
        <p14:creationId xmlns:p14="http://schemas.microsoft.com/office/powerpoint/2010/main" val="3842724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780" y="4724400"/>
            <a:ext cx="2381811"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796" name="Rectangle 3"/>
          <p:cNvSpPr>
            <a:spLocks noGrp="1" noChangeArrowheads="1"/>
          </p:cNvSpPr>
          <p:nvPr>
            <p:ph type="title"/>
          </p:nvPr>
        </p:nvSpPr>
        <p:spPr>
          <a:xfrm>
            <a:off x="685800" y="246063"/>
            <a:ext cx="7772400" cy="1598612"/>
          </a:xfrm>
        </p:spPr>
        <p:txBody>
          <a:bodyPr rIns="126492">
            <a:normAutofit fontScale="90000"/>
          </a:bodyPr>
          <a:lstStyle/>
          <a:p>
            <a:pPr marL="42863" eaLnBrk="1" hangingPunct="1">
              <a:defRPr/>
            </a:pPr>
            <a:r>
              <a:rPr lang="en-US" dirty="0" smtClean="0">
                <a:solidFill>
                  <a:srgbClr val="FFFF00"/>
                </a:solidFill>
              </a:rPr>
              <a:t>Increase in Parotid Gland Tumors in Israel Over the Last 30 Years </a:t>
            </a:r>
            <a:r>
              <a:rPr lang="en-US" sz="1900" dirty="0" smtClean="0">
                <a:solidFill>
                  <a:srgbClr val="FFFF00"/>
                </a:solidFill>
              </a:rPr>
              <a:t>[10]</a:t>
            </a:r>
          </a:p>
        </p:txBody>
      </p:sp>
      <p:pic>
        <p:nvPicPr>
          <p:cNvPr id="108549"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38" y="1905000"/>
            <a:ext cx="58197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61610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4191000"/>
            <a:ext cx="2895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3" name="Rectangle 2"/>
          <p:cNvSpPr>
            <a:spLocks/>
          </p:cNvSpPr>
          <p:nvPr/>
        </p:nvSpPr>
        <p:spPr bwMode="auto">
          <a:xfrm>
            <a:off x="3479800" y="6400800"/>
            <a:ext cx="1997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1200" i="1">
                <a:solidFill>
                  <a:srgbClr val="E6E6E6"/>
                </a:solidFill>
                <a:latin typeface="Times New Roman" pitchFamily="18" charset="0"/>
                <a:cs typeface="Times New Roman" pitchFamily="18" charset="0"/>
                <a:sym typeface="Times New Roman" pitchFamily="18" charset="0"/>
              </a:rPr>
              <a:t>Do not take without permission</a:t>
            </a:r>
          </a:p>
        </p:txBody>
      </p:sp>
      <p:pic>
        <p:nvPicPr>
          <p:cNvPr id="81924"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57150"/>
            <a:ext cx="6784975"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5" name="Rectangle 4"/>
          <p:cNvSpPr>
            <a:spLocks/>
          </p:cNvSpPr>
          <p:nvPr/>
        </p:nvSpPr>
        <p:spPr bwMode="auto">
          <a:xfrm>
            <a:off x="76200" y="1524000"/>
            <a:ext cx="172611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6" bIns="0">
            <a:spAutoFit/>
          </a:bodyPr>
          <a:lstStyle>
            <a:lvl1pPr marL="39688">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1800" i="1" dirty="0">
                <a:solidFill>
                  <a:srgbClr val="FFFF00"/>
                </a:solidFill>
                <a:cs typeface="Arial" pitchFamily="34" charset="0"/>
              </a:rPr>
              <a:t>Laureate</a:t>
            </a:r>
          </a:p>
          <a:p>
            <a:pPr eaLnBrk="1" hangingPunct="1">
              <a:spcBef>
                <a:spcPct val="0"/>
              </a:spcBef>
              <a:buSzTx/>
              <a:buFontTx/>
              <a:buNone/>
            </a:pPr>
            <a:r>
              <a:rPr lang="en-US" altLang="en-US" sz="1800" i="1" dirty="0">
                <a:solidFill>
                  <a:srgbClr val="FFFF00"/>
                </a:solidFill>
                <a:cs typeface="Arial" pitchFamily="34" charset="0"/>
              </a:rPr>
              <a:t>Professor</a:t>
            </a:r>
          </a:p>
          <a:p>
            <a:pPr eaLnBrk="1" hangingPunct="1">
              <a:spcBef>
                <a:spcPct val="0"/>
              </a:spcBef>
              <a:buSzTx/>
              <a:buFontTx/>
              <a:buNone/>
            </a:pPr>
            <a:r>
              <a:rPr lang="en-US" altLang="en-US" sz="1800" i="1" dirty="0">
                <a:solidFill>
                  <a:srgbClr val="FFFF00"/>
                </a:solidFill>
                <a:cs typeface="Arial" pitchFamily="34" charset="0"/>
              </a:rPr>
              <a:t>John  Aitken</a:t>
            </a:r>
          </a:p>
          <a:p>
            <a:pPr eaLnBrk="1" hangingPunct="1">
              <a:spcBef>
                <a:spcPct val="0"/>
              </a:spcBef>
              <a:buSzTx/>
              <a:buFontTx/>
              <a:buNone/>
            </a:pPr>
            <a:endParaRPr lang="en-US" altLang="en-US" sz="1800" dirty="0">
              <a:solidFill>
                <a:srgbClr val="FFFF00"/>
              </a:solidFill>
              <a:ea typeface="Lucida Grande"/>
              <a:cs typeface="Lucida Grande"/>
            </a:endParaRPr>
          </a:p>
          <a:p>
            <a:pPr eaLnBrk="1" hangingPunct="1">
              <a:spcBef>
                <a:spcPct val="0"/>
              </a:spcBef>
              <a:buSzTx/>
              <a:buFontTx/>
              <a:buNone/>
            </a:pPr>
            <a:r>
              <a:rPr lang="en-US" altLang="en-US" sz="2400" dirty="0">
                <a:solidFill>
                  <a:srgbClr val="FFFF00"/>
                </a:solidFill>
                <a:cs typeface="Arial" pitchFamily="34" charset="0"/>
              </a:rPr>
              <a:t>Cell Phone </a:t>
            </a:r>
          </a:p>
          <a:p>
            <a:pPr eaLnBrk="1" hangingPunct="1">
              <a:spcBef>
                <a:spcPct val="0"/>
              </a:spcBef>
              <a:buSzTx/>
              <a:buFontTx/>
              <a:buNone/>
            </a:pPr>
            <a:r>
              <a:rPr lang="en-US" altLang="en-US" sz="2400" dirty="0">
                <a:solidFill>
                  <a:srgbClr val="FFFF00"/>
                </a:solidFill>
                <a:cs typeface="Arial" pitchFamily="34" charset="0"/>
              </a:rPr>
              <a:t>Exposed</a:t>
            </a:r>
          </a:p>
          <a:p>
            <a:pPr eaLnBrk="1" hangingPunct="1">
              <a:spcBef>
                <a:spcPct val="0"/>
              </a:spcBef>
              <a:buSzTx/>
              <a:buFontTx/>
              <a:buNone/>
            </a:pPr>
            <a:r>
              <a:rPr lang="en-US" altLang="en-US" sz="2400" dirty="0">
                <a:solidFill>
                  <a:srgbClr val="FFFF00"/>
                </a:solidFill>
                <a:cs typeface="Arial" pitchFamily="34" charset="0"/>
              </a:rPr>
              <a:t>Sperm</a:t>
            </a:r>
          </a:p>
          <a:p>
            <a:pPr eaLnBrk="1" hangingPunct="1">
              <a:spcBef>
                <a:spcPct val="0"/>
              </a:spcBef>
              <a:buSzTx/>
              <a:buFontTx/>
              <a:buNone/>
            </a:pPr>
            <a:r>
              <a:rPr lang="en-US" altLang="en-US" sz="2400" dirty="0">
                <a:solidFill>
                  <a:srgbClr val="FFFF00"/>
                </a:solidFill>
                <a:cs typeface="Arial" pitchFamily="34" charset="0"/>
              </a:rPr>
              <a:t>Significantly</a:t>
            </a:r>
          </a:p>
          <a:p>
            <a:pPr eaLnBrk="1" hangingPunct="1">
              <a:spcBef>
                <a:spcPct val="0"/>
              </a:spcBef>
              <a:buSzTx/>
              <a:buFontTx/>
              <a:buNone/>
            </a:pPr>
            <a:r>
              <a:rPr lang="en-US" altLang="en-US" sz="2400" dirty="0">
                <a:solidFill>
                  <a:srgbClr val="FFFF00"/>
                </a:solidFill>
                <a:cs typeface="Arial" pitchFamily="34" charset="0"/>
              </a:rPr>
              <a:t>Reduced</a:t>
            </a:r>
          </a:p>
          <a:p>
            <a:pPr eaLnBrk="1" hangingPunct="1">
              <a:spcBef>
                <a:spcPct val="0"/>
              </a:spcBef>
              <a:buSzTx/>
              <a:buFontTx/>
              <a:buNone/>
            </a:pPr>
            <a:r>
              <a:rPr lang="en-US" altLang="en-US" sz="2400" dirty="0">
                <a:solidFill>
                  <a:srgbClr val="FFFF00"/>
                </a:solidFill>
                <a:cs typeface="Arial" pitchFamily="34" charset="0"/>
              </a:rPr>
              <a:t>&amp; </a:t>
            </a:r>
            <a:r>
              <a:rPr lang="en-US" altLang="en-US" sz="2400" dirty="0" smtClean="0">
                <a:solidFill>
                  <a:srgbClr val="FFFF00"/>
                </a:solidFill>
                <a:cs typeface="Arial" pitchFamily="34" charset="0"/>
              </a:rPr>
              <a:t>Damaged</a:t>
            </a:r>
          </a:p>
          <a:p>
            <a:pPr eaLnBrk="1" hangingPunct="1">
              <a:spcBef>
                <a:spcPct val="0"/>
              </a:spcBef>
              <a:buSzTx/>
              <a:buFontTx/>
              <a:buNone/>
            </a:pPr>
            <a:r>
              <a:rPr lang="en-US" altLang="en-US" sz="1700" dirty="0" smtClean="0">
                <a:solidFill>
                  <a:srgbClr val="FFFF00"/>
                </a:solidFill>
                <a:cs typeface="Arial" pitchFamily="34" charset="0"/>
              </a:rPr>
              <a:t>[11]</a:t>
            </a:r>
            <a:endParaRPr lang="en-US" altLang="en-US" sz="1700" dirty="0">
              <a:solidFill>
                <a:srgbClr val="FFFF00"/>
              </a:solidFill>
              <a:cs typeface="Arial" pitchFamily="34" charset="0"/>
            </a:endParaRPr>
          </a:p>
        </p:txBody>
      </p:sp>
      <p:pic>
        <p:nvPicPr>
          <p:cNvPr id="81926"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248400"/>
            <a:ext cx="180231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55466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12</a:t>
            </a:fld>
            <a:endParaRPr lang="sv-SE" smtClean="0"/>
          </a:p>
        </p:txBody>
      </p:sp>
      <p:sp>
        <p:nvSpPr>
          <p:cNvPr id="4100" name="Rectangle 4"/>
          <p:cNvSpPr>
            <a:spLocks noGrp="1" noChangeArrowheads="1"/>
          </p:cNvSpPr>
          <p:nvPr>
            <p:ph type="title" idx="4294967295"/>
          </p:nvPr>
        </p:nvSpPr>
        <p:spPr>
          <a:xfrm>
            <a:off x="873918" y="228600"/>
            <a:ext cx="7421563" cy="762000"/>
          </a:xfrm>
        </p:spPr>
        <p:txBody>
          <a:bodyPr>
            <a:normAutofit fontScale="90000"/>
          </a:bodyPr>
          <a:lstStyle/>
          <a:p>
            <a:pPr eaLnBrk="1" hangingPunct="1"/>
            <a:r>
              <a:rPr lang="en-US" sz="4000" b="1" dirty="0" smtClean="0">
                <a:solidFill>
                  <a:srgbClr val="FFFF00"/>
                </a:solidFill>
                <a:cs typeface="Times New Roman" pitchFamily="18" charset="0"/>
              </a:rPr>
              <a:t>Risk of Sperm Damage </a:t>
            </a:r>
            <a:r>
              <a:rPr lang="en-US" sz="1900" b="1" dirty="0" smtClean="0">
                <a:solidFill>
                  <a:srgbClr val="FFFF00"/>
                </a:solidFill>
                <a:cs typeface="Times New Roman" pitchFamily="18" charset="0"/>
              </a:rPr>
              <a:t>[12] </a:t>
            </a:r>
            <a:r>
              <a:rPr lang="en-US" sz="4000" b="1" dirty="0" smtClean="0">
                <a:solidFill>
                  <a:srgbClr val="FFFF00"/>
                </a:solidFill>
                <a:cs typeface="Times New Roman" pitchFamily="18" charset="0"/>
              </a:rPr>
              <a:t/>
            </a:r>
            <a:br>
              <a:rPr lang="en-US" sz="4000" b="1" dirty="0" smtClean="0">
                <a:solidFill>
                  <a:srgbClr val="FFFF00"/>
                </a:solidFill>
                <a:cs typeface="Times New Roman" pitchFamily="18" charset="0"/>
              </a:rPr>
            </a:br>
            <a:endParaRPr lang="en-US" sz="2200" b="1" dirty="0" smtClean="0">
              <a:solidFill>
                <a:srgbClr val="FFFF00"/>
              </a:solidFill>
              <a:cs typeface="Times New Roman" pitchFamily="18" charset="0"/>
            </a:endParaRP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39738" y="990600"/>
            <a:ext cx="820896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lvl="1" eaLnBrk="0" hangingPunct="0">
              <a:spcBef>
                <a:spcPct val="50000"/>
              </a:spcBef>
              <a:tabLst>
                <a:tab pos="8686800" algn="l"/>
              </a:tabLst>
            </a:pPr>
            <a:r>
              <a:rPr lang="en-US" dirty="0">
                <a:solidFill>
                  <a:srgbClr val="FFFF00"/>
                </a:solidFill>
                <a:latin typeface="Times New Roman" pitchFamily="18" charset="0"/>
                <a:cs typeface="Times New Roman" pitchFamily="18" charset="0"/>
              </a:rPr>
              <a:t>	</a:t>
            </a: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5105400" cy="306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1082040"/>
            <a:ext cx="2362199" cy="29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53049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13</a:t>
            </a:fld>
            <a:endParaRPr lang="sv-SE" smtClean="0"/>
          </a:p>
        </p:txBody>
      </p:sp>
      <p:sp>
        <p:nvSpPr>
          <p:cNvPr id="4100" name="Rectangle 4"/>
          <p:cNvSpPr>
            <a:spLocks noGrp="1" noChangeArrowheads="1"/>
          </p:cNvSpPr>
          <p:nvPr>
            <p:ph type="title" idx="4294967295"/>
          </p:nvPr>
        </p:nvSpPr>
        <p:spPr>
          <a:xfrm>
            <a:off x="873918" y="228600"/>
            <a:ext cx="7421563" cy="762000"/>
          </a:xfrm>
        </p:spPr>
        <p:txBody>
          <a:bodyPr>
            <a:normAutofit fontScale="90000"/>
          </a:bodyPr>
          <a:lstStyle/>
          <a:p>
            <a:pPr eaLnBrk="1" hangingPunct="1"/>
            <a:r>
              <a:rPr lang="en-US" sz="4000" b="1" dirty="0" smtClean="0">
                <a:solidFill>
                  <a:srgbClr val="FFFF00"/>
                </a:solidFill>
                <a:cs typeface="Times New Roman" pitchFamily="18" charset="0"/>
              </a:rPr>
              <a:t>MWR Is a Class 2B Carcinogen</a:t>
            </a: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39738" y="990600"/>
            <a:ext cx="8208962" cy="332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eaLnBrk="0" hangingPunct="0">
              <a:spcBef>
                <a:spcPct val="50000"/>
              </a:spcBef>
              <a:buFontTx/>
              <a:buChar char="•"/>
              <a:tabLst>
                <a:tab pos="8686800" algn="l"/>
              </a:tabLst>
            </a:pPr>
            <a:r>
              <a:rPr lang="en-US" sz="2000" dirty="0" smtClean="0">
                <a:solidFill>
                  <a:srgbClr val="FFFF00"/>
                </a:solidFill>
                <a:latin typeface="Times New Roman" pitchFamily="18" charset="0"/>
                <a:cs typeface="Times New Roman" pitchFamily="18" charset="0"/>
              </a:rPr>
              <a:t>World Health Organization’s (WHO’s International Agency for Research on </a:t>
            </a:r>
            <a:r>
              <a:rPr lang="en-US" sz="2000" dirty="0" smtClean="0">
                <a:solidFill>
                  <a:srgbClr val="FFFF00"/>
                </a:solidFill>
                <a:latin typeface="Times New Roman" pitchFamily="18" charset="0"/>
                <a:cs typeface="Times New Roman" pitchFamily="18" charset="0"/>
              </a:rPr>
              <a:t>Cancer </a:t>
            </a:r>
            <a:r>
              <a:rPr lang="en-US" sz="2000" dirty="0" smtClean="0">
                <a:solidFill>
                  <a:srgbClr val="FFFF00"/>
                </a:solidFill>
                <a:latin typeface="Times New Roman" pitchFamily="18" charset="0"/>
                <a:cs typeface="Times New Roman" pitchFamily="18" charset="0"/>
              </a:rPr>
              <a:t>(IARC) declared MWR is a Class 2B (possible) Carcinogen </a:t>
            </a:r>
            <a:r>
              <a:rPr lang="en-US" sz="1700" dirty="0" smtClean="0">
                <a:solidFill>
                  <a:srgbClr val="FFFF00"/>
                </a:solidFill>
                <a:latin typeface="Times New Roman" pitchFamily="18" charset="0"/>
                <a:cs typeface="Times New Roman" pitchFamily="18" charset="0"/>
              </a:rPr>
              <a:t>[13]</a:t>
            </a:r>
          </a:p>
          <a:p>
            <a:pPr marL="914400" lvl="1"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285 Class </a:t>
            </a:r>
            <a:r>
              <a:rPr lang="en-US" dirty="0">
                <a:solidFill>
                  <a:srgbClr val="FFFF00"/>
                </a:solidFill>
                <a:latin typeface="Times New Roman" pitchFamily="18" charset="0"/>
                <a:cs typeface="Times New Roman" pitchFamily="18" charset="0"/>
              </a:rPr>
              <a:t>2B </a:t>
            </a:r>
            <a:r>
              <a:rPr lang="en-US" dirty="0" smtClean="0">
                <a:solidFill>
                  <a:srgbClr val="FFFF00"/>
                </a:solidFill>
                <a:latin typeface="Times New Roman" pitchFamily="18" charset="0"/>
                <a:cs typeface="Times New Roman" pitchFamily="18" charset="0"/>
              </a:rPr>
              <a:t>carcinogens </a:t>
            </a:r>
            <a:r>
              <a:rPr lang="en-US" dirty="0">
                <a:solidFill>
                  <a:srgbClr val="FFFF00"/>
                </a:solidFill>
                <a:latin typeface="Times New Roman" pitchFamily="18" charset="0"/>
                <a:cs typeface="Times New Roman" pitchFamily="18" charset="0"/>
              </a:rPr>
              <a:t>including </a:t>
            </a:r>
            <a:r>
              <a:rPr lang="en-US" dirty="0" smtClean="0">
                <a:solidFill>
                  <a:srgbClr val="FFFF00"/>
                </a:solidFill>
                <a:latin typeface="Times New Roman" pitchFamily="18" charset="0"/>
                <a:cs typeface="Times New Roman" pitchFamily="18" charset="0"/>
              </a:rPr>
              <a:t>carbon </a:t>
            </a:r>
            <a:r>
              <a:rPr lang="en-US" dirty="0">
                <a:solidFill>
                  <a:srgbClr val="FFFF00"/>
                </a:solidFill>
                <a:latin typeface="Times New Roman" pitchFamily="18" charset="0"/>
                <a:cs typeface="Times New Roman" pitchFamily="18" charset="0"/>
              </a:rPr>
              <a:t>tetrachloride, chloroform, DDT, lead, nickel, phenobarbital, styrene, diesel fuel, and </a:t>
            </a:r>
            <a:r>
              <a:rPr lang="en-US" dirty="0" smtClean="0">
                <a:solidFill>
                  <a:srgbClr val="FFFF00"/>
                </a:solidFill>
                <a:latin typeface="Times New Roman" pitchFamily="18" charset="0"/>
                <a:cs typeface="Times New Roman" pitchFamily="18" charset="0"/>
              </a:rPr>
              <a:t>gasoline</a:t>
            </a:r>
          </a:p>
          <a:p>
            <a:pPr marL="1371600" lvl="2"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Should children be exposed to any of these agents including MWR?</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Children </a:t>
            </a:r>
            <a:r>
              <a:rPr lang="en-US" dirty="0" smtClean="0">
                <a:solidFill>
                  <a:srgbClr val="FFFF00"/>
                </a:solidFill>
                <a:latin typeface="Times New Roman" pitchFamily="18" charset="0"/>
                <a:cs typeface="Times New Roman" pitchFamily="18" charset="0"/>
              </a:rPr>
              <a:t>ar</a:t>
            </a:r>
            <a:r>
              <a:rPr lang="en-US" dirty="0" smtClean="0">
                <a:solidFill>
                  <a:srgbClr val="FFFF00"/>
                </a:solidFill>
                <a:latin typeface="Times New Roman" pitchFamily="18" charset="0"/>
                <a:cs typeface="Times New Roman" pitchFamily="18" charset="0"/>
              </a:rPr>
              <a:t>e a</a:t>
            </a:r>
            <a:r>
              <a:rPr lang="en-US" dirty="0" smtClean="0">
                <a:solidFill>
                  <a:srgbClr val="FFFF00"/>
                </a:solidFill>
                <a:latin typeface="Times New Roman" pitchFamily="18" charset="0"/>
                <a:cs typeface="Times New Roman" pitchFamily="18" charset="0"/>
              </a:rPr>
              <a:t>t </a:t>
            </a:r>
            <a:r>
              <a:rPr lang="en-US" dirty="0" smtClean="0">
                <a:solidFill>
                  <a:srgbClr val="FFFF00"/>
                </a:solidFill>
                <a:latin typeface="Times New Roman" pitchFamily="18" charset="0"/>
                <a:cs typeface="Times New Roman" pitchFamily="18" charset="0"/>
              </a:rPr>
              <a:t>greater risk than </a:t>
            </a:r>
            <a:r>
              <a:rPr lang="en-US" dirty="0" smtClean="0">
                <a:solidFill>
                  <a:srgbClr val="FFFF00"/>
                </a:solidFill>
                <a:latin typeface="Times New Roman" pitchFamily="18" charset="0"/>
                <a:cs typeface="Times New Roman" pitchFamily="18" charset="0"/>
              </a:rPr>
              <a:t>adults </a:t>
            </a:r>
            <a:r>
              <a:rPr lang="en-US" dirty="0" smtClean="0">
                <a:solidFill>
                  <a:srgbClr val="FFFF00"/>
                </a:solidFill>
                <a:latin typeface="Times New Roman" pitchFamily="18" charset="0"/>
                <a:cs typeface="Times New Roman" pitchFamily="18" charset="0"/>
              </a:rPr>
              <a:t>from exposure to any carcinogen</a:t>
            </a:r>
          </a:p>
          <a:p>
            <a:pPr marL="914400" lvl="1"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The younger child, the higher the risk </a:t>
            </a:r>
            <a:r>
              <a:rPr lang="en-US" sz="1700" dirty="0" smtClean="0">
                <a:solidFill>
                  <a:srgbClr val="FFFF00"/>
                </a:solidFill>
                <a:latin typeface="Times New Roman" pitchFamily="18" charset="0"/>
                <a:cs typeface="Times New Roman" pitchFamily="18" charset="0"/>
              </a:rPr>
              <a:t>[14].</a:t>
            </a:r>
          </a:p>
          <a:p>
            <a:pPr lvl="1" eaLnBrk="0" hangingPunct="0">
              <a:spcBef>
                <a:spcPct val="50000"/>
              </a:spcBef>
              <a:tabLst>
                <a:tab pos="8686800" algn="l"/>
              </a:tabLst>
            </a:pPr>
            <a:endParaRPr lang="en-US" dirty="0">
              <a:solidFill>
                <a:srgbClr val="FFFF00"/>
              </a:solidFill>
              <a:latin typeface="Times New Roman" pitchFamily="18" charset="0"/>
              <a:cs typeface="Times New Roman" pitchFamily="18" charset="0"/>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800"/>
            <a:ext cx="3657600" cy="248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930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1">
                                            <p:txEl>
                                              <p:pRg st="1" end="1"/>
                                            </p:txEl>
                                          </p:spTgt>
                                        </p:tgtEl>
                                        <p:attrNameLst>
                                          <p:attrName>style.visibility</p:attrName>
                                        </p:attrNameLst>
                                      </p:cBhvr>
                                      <p:to>
                                        <p:strVal val="visible"/>
                                      </p:to>
                                    </p:set>
                                    <p:anim calcmode="lin" valueType="num">
                                      <p:cBhvr additive="base">
                                        <p:cTn id="13" dur="500" fill="hold"/>
                                        <p:tgtEl>
                                          <p:spTgt spid="4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01">
                                            <p:txEl>
                                              <p:pRg st="2" end="2"/>
                                            </p:txEl>
                                          </p:spTgt>
                                        </p:tgtEl>
                                        <p:attrNameLst>
                                          <p:attrName>style.visibility</p:attrName>
                                        </p:attrNameLst>
                                      </p:cBhvr>
                                      <p:to>
                                        <p:strVal val="visible"/>
                                      </p:to>
                                    </p:set>
                                    <p:anim calcmode="lin" valueType="num">
                                      <p:cBhvr additive="base">
                                        <p:cTn id="19" dur="500" fill="hold"/>
                                        <p:tgtEl>
                                          <p:spTgt spid="41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101">
                                            <p:txEl>
                                              <p:pRg st="3" end="3"/>
                                            </p:txEl>
                                          </p:spTgt>
                                        </p:tgtEl>
                                        <p:attrNameLst>
                                          <p:attrName>style.visibility</p:attrName>
                                        </p:attrNameLst>
                                      </p:cBhvr>
                                      <p:to>
                                        <p:strVal val="visible"/>
                                      </p:to>
                                    </p:set>
                                    <p:anim calcmode="lin" valueType="num">
                                      <p:cBhvr additive="base">
                                        <p:cTn id="25" dur="500" fill="hold"/>
                                        <p:tgtEl>
                                          <p:spTgt spid="410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101">
                                            <p:txEl>
                                              <p:pRg st="4" end="4"/>
                                            </p:txEl>
                                          </p:spTgt>
                                        </p:tgtEl>
                                        <p:attrNameLst>
                                          <p:attrName>style.visibility</p:attrName>
                                        </p:attrNameLst>
                                      </p:cBhvr>
                                      <p:to>
                                        <p:strVal val="visible"/>
                                      </p:to>
                                    </p:set>
                                    <p:anim calcmode="lin" valueType="num">
                                      <p:cBhvr additive="base">
                                        <p:cTn id="31" dur="500" fill="hold"/>
                                        <p:tgtEl>
                                          <p:spTgt spid="410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0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11575" y="303213"/>
            <a:ext cx="9053513" cy="763587"/>
          </a:xfrm>
        </p:spPr>
        <p:txBody>
          <a:bodyPr>
            <a:normAutofit fontScale="90000"/>
          </a:bodyPr>
          <a:lstStyle/>
          <a:p>
            <a:pPr>
              <a:defRPr/>
            </a:pPr>
            <a:r>
              <a:rPr lang="en-NZ" sz="2800" b="1" dirty="0" smtClean="0"/>
              <a:t> </a:t>
            </a:r>
            <a:r>
              <a:rPr lang="en-NZ" sz="3600" b="1" dirty="0" smtClean="0">
                <a:solidFill>
                  <a:srgbClr val="FFFF00"/>
                </a:solidFill>
              </a:rPr>
              <a:t>Myelin – Development of CNS electrical insulation</a:t>
            </a:r>
            <a:r>
              <a:rPr lang="en-NZ" sz="3600" b="1" dirty="0">
                <a:solidFill>
                  <a:srgbClr val="FFFF00"/>
                </a:solidFill>
              </a:rPr>
              <a:t> </a:t>
            </a:r>
            <a:r>
              <a:rPr lang="en-NZ" sz="3600" b="1" dirty="0" smtClean="0">
                <a:solidFill>
                  <a:srgbClr val="FFFF00"/>
                </a:solidFill>
              </a:rPr>
              <a:t/>
            </a:r>
            <a:br>
              <a:rPr lang="en-NZ" sz="3600" b="1" dirty="0" smtClean="0">
                <a:solidFill>
                  <a:srgbClr val="FFFF00"/>
                </a:solidFill>
              </a:rPr>
            </a:br>
            <a:r>
              <a:rPr lang="en-NZ" sz="2000" b="1" dirty="0" smtClean="0">
                <a:solidFill>
                  <a:srgbClr val="FFFF00"/>
                </a:solidFill>
              </a:rPr>
              <a:t>Mary Redmayne PhD </a:t>
            </a:r>
            <a:endParaRPr lang="en-NZ" sz="2000" b="1" dirty="0">
              <a:solidFill>
                <a:srgbClr val="FFFF00"/>
              </a:solidFill>
            </a:endParaRPr>
          </a:p>
        </p:txBody>
      </p:sp>
      <p:sp>
        <p:nvSpPr>
          <p:cNvPr id="7" name="Content Placeholder 6"/>
          <p:cNvSpPr>
            <a:spLocks noGrp="1"/>
          </p:cNvSpPr>
          <p:nvPr>
            <p:ph idx="1"/>
          </p:nvPr>
        </p:nvSpPr>
        <p:spPr>
          <a:xfrm>
            <a:off x="3433762" y="1044983"/>
            <a:ext cx="5710238" cy="5346700"/>
          </a:xfrm>
        </p:spPr>
        <p:txBody>
          <a:bodyPr>
            <a:normAutofit lnSpcReduction="10000"/>
          </a:bodyPr>
          <a:lstStyle/>
          <a:p>
            <a:pPr marL="452628">
              <a:defRPr/>
            </a:pPr>
            <a:endParaRPr lang="en-NZ" dirty="0" smtClean="0">
              <a:solidFill>
                <a:srgbClr val="FFFF00"/>
              </a:solidFill>
              <a:latin typeface="Arial" pitchFamily="34" charset="0"/>
              <a:cs typeface="Arial" pitchFamily="34" charset="0"/>
            </a:endParaRPr>
          </a:p>
          <a:p>
            <a:pPr marL="452628">
              <a:defRPr/>
            </a:pPr>
            <a:r>
              <a:rPr lang="en-NZ" dirty="0" smtClean="0">
                <a:solidFill>
                  <a:srgbClr val="FFFF00"/>
                </a:solidFill>
                <a:latin typeface="Arial" pitchFamily="34" charset="0"/>
                <a:cs typeface="Arial" pitchFamily="34" charset="0"/>
              </a:rPr>
              <a:t>No </a:t>
            </a:r>
            <a:r>
              <a:rPr lang="en-NZ" dirty="0" smtClean="0">
                <a:solidFill>
                  <a:srgbClr val="FFFF00"/>
                </a:solidFill>
                <a:latin typeface="Arial" pitchFamily="34" charset="0"/>
                <a:cs typeface="Arial" pitchFamily="34" charset="0"/>
              </a:rPr>
              <a:t>myelin in first half of </a:t>
            </a:r>
            <a:r>
              <a:rPr lang="en-NZ" dirty="0">
                <a:solidFill>
                  <a:srgbClr val="FFFF00"/>
                </a:solidFill>
                <a:latin typeface="Arial" pitchFamily="34" charset="0"/>
                <a:cs typeface="Arial" pitchFamily="34" charset="0"/>
              </a:rPr>
              <a:t>gestation </a:t>
            </a:r>
            <a:r>
              <a:rPr lang="en-NZ" sz="1800" dirty="0">
                <a:solidFill>
                  <a:srgbClr val="FFFF00"/>
                </a:solidFill>
                <a:latin typeface="Arial" pitchFamily="34" charset="0"/>
                <a:cs typeface="Arial" pitchFamily="34" charset="0"/>
              </a:rPr>
              <a:t>[15</a:t>
            </a:r>
            <a:r>
              <a:rPr lang="en-NZ" sz="1800" dirty="0" smtClean="0">
                <a:solidFill>
                  <a:srgbClr val="FFFF00"/>
                </a:solidFill>
                <a:latin typeface="Arial" pitchFamily="34" charset="0"/>
                <a:cs typeface="Arial" pitchFamily="34" charset="0"/>
              </a:rPr>
              <a:t>]</a:t>
            </a:r>
            <a:endParaRPr lang="en-NZ" sz="1800" dirty="0" smtClean="0">
              <a:solidFill>
                <a:srgbClr val="FFFF00"/>
              </a:solidFill>
              <a:latin typeface="Arial" pitchFamily="34" charset="0"/>
              <a:cs typeface="Arial" pitchFamily="34" charset="0"/>
            </a:endParaRPr>
          </a:p>
          <a:p>
            <a:pPr marL="452628">
              <a:defRPr/>
            </a:pPr>
            <a:endParaRPr lang="en-NZ" dirty="0" smtClean="0">
              <a:solidFill>
                <a:srgbClr val="FFFF00"/>
              </a:solidFill>
              <a:latin typeface="Arial" pitchFamily="34" charset="0"/>
              <a:cs typeface="Arial" pitchFamily="34" charset="0"/>
            </a:endParaRPr>
          </a:p>
          <a:p>
            <a:pPr marL="452628">
              <a:defRPr/>
            </a:pPr>
            <a:r>
              <a:rPr lang="en-NZ" dirty="0" smtClean="0">
                <a:solidFill>
                  <a:srgbClr val="FFFF00"/>
                </a:solidFill>
                <a:latin typeface="Arial" pitchFamily="34" charset="0"/>
                <a:cs typeface="Arial" pitchFamily="34" charset="0"/>
              </a:rPr>
              <a:t>First layers develop from mid-gestation to 2 years of age </a:t>
            </a:r>
            <a:r>
              <a:rPr lang="en-NZ" sz="1600" dirty="0" smtClean="0">
                <a:solidFill>
                  <a:srgbClr val="FFFF00"/>
                </a:solidFill>
                <a:latin typeface="Arial" pitchFamily="34" charset="0"/>
                <a:cs typeface="Arial" pitchFamily="34" charset="0"/>
              </a:rPr>
              <a:t>[15]</a:t>
            </a:r>
            <a:endParaRPr lang="en-NZ" sz="1600" dirty="0">
              <a:solidFill>
                <a:srgbClr val="FFFF00"/>
              </a:solidFill>
              <a:latin typeface="Arial" pitchFamily="34" charset="0"/>
              <a:cs typeface="Arial" pitchFamily="34" charset="0"/>
            </a:endParaRPr>
          </a:p>
          <a:p>
            <a:pPr marL="452628">
              <a:defRPr/>
            </a:pPr>
            <a:endParaRPr lang="en-NZ"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It continues throughout adolescence into adulthood </a:t>
            </a:r>
            <a:r>
              <a:rPr lang="en-NZ" sz="1700" dirty="0" smtClean="0">
                <a:solidFill>
                  <a:srgbClr val="FFFF00"/>
                </a:solidFill>
                <a:latin typeface="Arial" pitchFamily="34" charset="0"/>
                <a:cs typeface="Arial" pitchFamily="34" charset="0"/>
              </a:rPr>
              <a:t>[15]</a:t>
            </a:r>
            <a:endParaRPr lang="en-NZ" sz="1700" dirty="0">
              <a:solidFill>
                <a:srgbClr val="FFFF00"/>
              </a:solidFill>
              <a:latin typeface="Arial" pitchFamily="34" charset="0"/>
              <a:cs typeface="Arial" pitchFamily="34" charset="0"/>
            </a:endParaRPr>
          </a:p>
          <a:p>
            <a:pPr marL="109728" indent="0">
              <a:buNone/>
              <a:defRPr/>
            </a:pPr>
            <a:endParaRPr lang="en-US" dirty="0" smtClean="0">
              <a:solidFill>
                <a:srgbClr val="FFFF00"/>
              </a:solidFill>
              <a:latin typeface="Arial" pitchFamily="34" charset="0"/>
              <a:cs typeface="Arial" pitchFamily="34" charset="0"/>
            </a:endParaRPr>
          </a:p>
          <a:p>
            <a:pPr>
              <a:defRPr/>
            </a:pPr>
            <a:r>
              <a:rPr lang="en-US" dirty="0" smtClean="0">
                <a:solidFill>
                  <a:srgbClr val="FFFF00"/>
                </a:solidFill>
                <a:latin typeface="Arial" pitchFamily="34" charset="0"/>
                <a:cs typeface="Arial" pitchFamily="34" charset="0"/>
              </a:rPr>
              <a:t>Deterioration due to environmental insult </a:t>
            </a:r>
            <a:r>
              <a:rPr lang="en-US" sz="1500" dirty="0" smtClean="0">
                <a:solidFill>
                  <a:srgbClr val="FFFF00"/>
                </a:solidFill>
                <a:latin typeface="Arial" pitchFamily="34" charset="0"/>
                <a:cs typeface="Arial" pitchFamily="34" charset="0"/>
              </a:rPr>
              <a:t>[16, 17]</a:t>
            </a:r>
            <a:endParaRPr lang="en-NZ" sz="1800" dirty="0">
              <a:solidFill>
                <a:srgbClr val="FFFF00"/>
              </a:solidFill>
              <a:latin typeface="Arial" pitchFamily="34" charset="0"/>
              <a:cs typeface="Arial" pitchFamily="34" charset="0"/>
            </a:endParaRPr>
          </a:p>
          <a:p>
            <a:pPr>
              <a:defRPr/>
            </a:pPr>
            <a:endParaRPr lang="en-NZ" dirty="0">
              <a:latin typeface="Arial" pitchFamily="34" charset="0"/>
              <a:cs typeface="Arial" pitchFamily="34" charset="0"/>
            </a:endParaRPr>
          </a:p>
        </p:txBody>
      </p:sp>
      <p:sp>
        <p:nvSpPr>
          <p:cNvPr id="98307" name="TextBox 8"/>
          <p:cNvSpPr txBox="1">
            <a:spLocks noChangeArrowheads="1"/>
          </p:cNvSpPr>
          <p:nvPr/>
        </p:nvSpPr>
        <p:spPr bwMode="auto">
          <a:xfrm>
            <a:off x="8532813" y="6253163"/>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r>
              <a:rPr lang="en-NZ" altLang="en-US"/>
              <a:t>7</a:t>
            </a:r>
          </a:p>
        </p:txBody>
      </p:sp>
      <p:sp>
        <p:nvSpPr>
          <p:cNvPr id="98308" name="AutoShape 8" descr="data:image/jpeg;base64,/9j/4AAQSkZJRgABAQAAAQABAAD/2wCEAAkGBhAQEA8QEBAQEBQQEA8QDxAPEA8UFQ8QFRAVFBUYEhYXGyYeFxojGRUVHy8gIycpLCwsFh8xNTEqNSYrLCkBCQoKDgwOGA8PGiwkHSQsKSkpLCkpLCwpKSksLSkpKSwpLCwsKSksLCwpLCkpKSwpLCksKSwsKSosKSkpKSw0LP/AABEIALcBFAMBIgACEQEDEQH/xAAcAAACAgMBAQAAAAAAAAAAAAAAAQIDBAUGBwj/xABEEAABAwIEAwUGAgYHCQEAAAABAAIRAyEEBRIxBkFREyJhcYEHMkKRobFywRRSgqLR8CMzQ1OywuEWJFRikpOj4vEV/8QAGwEAAgMBAQEAAAAAAAAAAAAAAQIAAwQFBgf/xAApEQACAgIBAwMDBQEAAAAAAAAAAQIRAyExBBJBE1FhIkJxBTKBkfEU/9oADAMBAAIRAxEAPwDxuV2fCOfPquGHfUh3wueYaWiJ1dYAXFdECoWkOaYLSC09CEIy7WXwm4O0exU8QdJb3AC6J67zAja/yVWGqtaCdDT3b6wTJHKR19NlrsjzJuJoNcGjV8UT3YbBAb8jK27sI3S8moBoJ0iW32I8b+AtBWrVnTTUlfuYuBwjGmTHfd4EA/e63FOkwbCPJassa8kH+jEi8zeBNzYxPK91nYOqS2HAhzbGRBPQ+oXK63FT71/Jdjf2mc2pHMqp+ITZBUatJc2y+jQ5/kdHEth4ggyCDcFcXmfAlRg1Un6xzDrH57L0arQ8Fiupm/2VuPNKHBTk6eE+Vs8mqtr0D2b9bRuWOJ0u9Niut4OwTse9lFr6dHQ12rU+HOafe7NvO3RdDi8op1W6KjQ5p26tPgeS4bNspqYGsIJ0k6qVUW+vULQ5LPFpakYJ4ZYXfKPovIckZhqVOmwQ1gt1c7m53ituAuI9l/Gpx9A0qzpr0ANR/vaewd58j6dV3C81kxSxzcZcjd3dsEJoSUKJCaFCCQmhEgkQmkoESE0IEIoKaRQCJIplIoDESkpFRQCIpKRUSlaGEUk0JQihCaFAnyYUFKVFx3C96cc33Bmdfo9cNce5Vlp8HfCfC8Awu4zvMHsomswNMOAcCD3AdjO7rx03XlD9wvSuD8xp4qiGVnRDXseCbOMd2bWn+eqvhLVGrBK7j/Rp8PxPXFQOe8uZ7rqYlrNJ6NHTf0XbNc8MNQ6X6qAfRaHAGoBHdB2BIMrisTw+WVKgL2spNdDazzALdxA3cY5Dotnk2Z0Q4UKbn1AAdBrQNQ5hjdwLyAVWqk3CY+HI4upP/TLwnG+Ffu59I/8AO23zEreYXNqdQdyox/4XA/ReW53hezxNVo2LtbfJ1/vIVDLLDPpI3plq6yUXUlZ7K14cFTXwvMLzLC55iKfuV6gjkXah8nStpR45xQs7s3/iZB/dIWd9LLwXx6yD5R2GmLFYmc5U3E0H0jvEsJ+F42haJvHL/ioMP4XuH3BVo46H/D/+X/1SLDli7SHl1GKSps43LsbVwtZtSm59N9NwPdJGzrg+EiCF9QZNmtPF4ejiKRllZge3qORB8QQR6L5rzpwr1HVmM0FxlzA6ZkXiw539V6r7Dc31YbEYRxOqhV7VjTypVBePJ7Xf9SH6hi78ayeUcyOpNeD0xEKSIXCotFCE0I0QSUKUIhSiEUJpIBBJNJAIikmUkAiKRTSKASJSUiopRgKiVIqJSjCQhCAQQkmgE+SyoHcJlQZ7y98cdk3G58AttlOMOHcyq28NGofrN3WmcbFbNx7n7H+VQMW07R2mKoU8dT1MqtnTNIyPemNF9p+ixMm4VcHtdWLmGQ4U6fvSDI1v25cp9FydCo5nuPc38LiFm0MdUc0tNSp0cNboPmJQlt2iyUu535LeIMZ22KqOHujusIi7QTceBMn1WGFJ7J/JVhyHIt2TUtSrlNAJPUnqVRKcqBLQ9b7hPi2rgK4qsDXBw0VGO+NkgxO4Nt1zkphyScFNdr4CnR9PZDntHG0G16Lpa6xafeY7m1w6hbJeH+yPPnUcYKBPcxI0EchUAJYfuP2l7gvNdTh9Gfb48FydoEIQqAghCFCCQmkgQigppJRhJFNIoBQlEqSiUrGEVFSKigMBUSpFRKUYSEIShEmhCBD5HcUqO5VmKwrmQHRcA2MxIm6ro7le/qjjvkDz81sXO7n7H5LXO5rOc+G/s/kgETSpNqaSD8/JUtcpOcgE2LTKx6zYv8/NVYLEXg8renJZhbO/OyATGDk9SocC0kHkphygSyU5UAphQIJhACkGoEN7wW4jHYON/wBIox/3AvpNeCeynKjWzCk6JbQDqzj00iG/vFq98C4P6jJPIl8F0OASTQucOCSaFCCSTQgQiUk0krGEkUIQChKJUlEpRhFRUiooDAVEqRSKUYihNJAIIQhAh844jh1tSm1zCSSySB18Ot/uuWfQcx5a4EEWg2XY5E1zNAZUDhYbj5idrelllcYZIK7nPp6Q9oloGkdozlMczE+q+iyj3K0Yp41JWuTg37rLc6GHy/JYlQHmCCDBHRZFQnTbwlZzKIbKLnJjyKg4ny80AkdcGVt8PU1NB9CtMQtnleHqGS1jnNAklrSQ3zKjCtjxlKQHdLHyWOAtkWzY87LAqYcAkbwgEGkdQrmhUBg6K1gUCi0BX06cqpqvpfcEfRIxkez+xnAUm4OpWZqL6lVzHuLYEM2DDzFySep8F6CvA/ZRxx+hVjhq7msw9Vzi5zg49lVDYBsbAxBt0Xq+I40pPgYVwqSf62O4bx3f1vPZcHqcE3lfyXQXdpHSoXPUeJi0tbUaCXEgFtjYSbFbapjRoDh3QRq1OtA8jv8Abx5KhdPkbpIacXDkvrVw0X8TA3gLDfmVgbAn4SCSPM2/NajG5u+C5lMvG+pzg3V0gbn5DwhbDAYBzw19QFsgHQd58VreDDhjeTbE2zZUqmprXbSAfmFIppFcxjCKRTKiUjGQkk0kowkimUigFCKipFRQGApJlJKERSTKSAQQhCAT5RDlLtDvJnrKqBTBXvDklmpGtQlEqELQV2/AXCVLFMqVMQwubq00xqI2HeNjPOFwoXu/BeAFHB4dtp0Anzd3j91nzyajo09NFOVsrwnB2CpEFmGpAjZxbqPzdK2X/wCcwgt0NgiIiFsEoHRYqb5OkqXB4nxTk5wuJfT+E9+merDf6GR6J5RkdPGUq9NvdxNMdpRM92qwWcx3QzEHxuu9474cq4vsexZqczVJmO6f9Vrch4Mq4OozEVXwWn3GCZaQQdR6LV6n0c7MXov1NLR5lXoOpuLKjXMc2zmuBBHoUNK9L9p+Apvw1PESNTHhgv7zX7j0gH5rzJquhPuVlGSHZKi9pVjXKpqmmEMbMKfxN52I8eq9g4CyvEVqdFww1ZrWUmhrn03MGoADd0T1Ws9kuBe3tMb2dFwYXMb2gl1ty3pC9EwnEtbFUnP7VtAhzmhjYcYBiTtPkq5OLVM0Y45F9UUZmG4Vg9rinN7rZZTa42dz1HnbktRmWV1alR7XYxopWDWRrqhoiJ0mJtuVhYzB4urrH6YDNxNMAeoBhX8NYDFdo+lUqMLSNRfTYAdog3VE8kIRui14533TZvMjw8GHkVHASHEbCY26+K3axsFgG0hAkk7uO5WQVws81ObaElV6BIppEqhikUimUikGEUkIKAwikUFCUYRUUykgECkmUkBhFJMpJWQEIQgE+TA5MFbn/ZSp+vvtDf8AVbClwDU5kkjcS0Dlsf52K+g+nI5qxSZy8pyuxZwhh9EOLw65kOkz0I5DxUW8Ds0mprdpbYjclw322CnpyHfTyWzkmle58M51Sq0W6XNMACAdrBeX1uDSRNOoR+MLEy3J8xoVtVCA4XkPYGvAEmQTBCpy4JSSHxOWJu1Z70x4P8FLQFw+W8YVGjTiqDqT2gaixzXtn0uD4LoMDxPQqN1Co3eLmPQg81hljlHlG5NPg28gAyYstFUxpFRzXbbsJ+IRcqWd5uxtJ7w+Axpe4+AuQPFeW8YcUtxfZNpFwbT1El1iSQBEdLJYwc3RJ5FjVvk13EOONTEVwKjn021anZguJa0T8PgsFgUGN8le0LoJUqOW3bsYUkk1AGdlOf4nCSKVQhhJJpk2JO8dF0+S8RsxNWnS0ltWq4Mb8MvO3eFt+q4lZGEeWua4GC0ggjkQZBVWSCkvkux5ZR0j3PJ+F8Vq/pXljbTOlzj4N6eZXWYLL2UgQ2bxqJ3MKrI8xGIw1Cv/AHtJjz4OjvfvSs5ebyZZydMtlNy5BIoQqRQUSglJKwgUinKiSlYyEkSmlKUYSRTSKARFJMpJQoEkJIDAUk0krCCEIUIeUfoYpF3ONIJAcD3myRPK1vVTp1qgJBBAN3wLgC86enO43WNTpl9xYaolxAuRNybTZZtMF2txqxAmXEkvtpgdV9Kj5Vga1ooxYa7YktYO5qiRq3sIm/VVYjCuYGgsc0uJ1Bw2gbfZXdiAdUxsRN5853VtbEuf7zqY0OFwSDL4DvOABfzQX0k3aNdRoB1Ro1RI3E2EGZG/L6rIxAYJFyTdjtIkQSIIm0iCYlY3ZEPa9hnW5xAmdF4BJ9d1l4fvNm5eTBEEgt6m3jHy6oybq2Rc6ZZh8Awsc6p7wAAEGANzz6CeRutc/LmTTljDtpIA21u3Hn1WXVouawuJMnkdpBiL8/TkqsRWOh1Y2A1TcTqayTZSSTd+CL5PPcXj6rnVKZqPNPtHwwuMAajCxhTUaImT1KuAWE5jd8g0KYUQmFCEwiUkSgEkFbS3VIKtp7oMKPe/ZVii/LmNP9nVqsHgJDx/iXYLhvZA3/cHnriH/wCBi7heY6jWWX5NAJFNIrOyEShBSSjCQhJKMJJNIpQgolMlIpQiQhIoDAkhCARIQhKEEJSmoE8vwVKmSSTDZJGoTECZgG+xkRCswtJj3lhGnSWkuDuW0XJ6ySFrMnxLcRQdV1BrqYhzIEAwOZ/WvCyqVQ02nukagAHXEEODtufLdfSo8KhVJNWmZL6bGPALgRLT3j3SAbyY2PqsU0mOfVL3C2oiNh3TG1oH+VRxNbuhnu6jLpBJgTz3hazMcW+oWudDoaWMEAd1sgbJk3yxnongmuk6XEWe4QASAYEEjbzK3eVYNtR4JdPcLjTa/cz7hkgyZm0+MLR4MkA3aQSGmTeR8X8/wW3ZoDHEwSCQ0d0zMtvBjaT6WQfsxN7MXEVNFSoGgFp/o7nVpcQJvtq3v5quoRp2sQGwQN7A+kc08sYztdNVwhhs12ss1yI1RuAPHklmFZpc/QNLSQQIj6SY5pMu4tr2InWmbvJ8kwr6Uvw9F0k702fwWVU4Oy92+Fp/s6m/YhY3D1fuEdFuw9cTuaLuxPwad3s+y8/2JH4alT+KqPszwB5Vh5VT+YXRMqKwPR75e4Hih7HKu9luCOz64/bZ+bVjVPZThvhr1x59mfyC7MPQHI+pL3F9GHsefYv2XMbOnEP8NVNv5FVM9mVWJbXZPRzHD6gr0GsJVuHplzmtHMgJHmkvIHhhXBm8CZK7CYKnSfBcX1Hu0mR3jaPQBdCosbAAHIAKS4U5d0nJ+TKJIolJVBBJBSQGApIKSVjCQhJAIFRUiolKwgkU0kAiSTKSAwJFNRQZBoSlNAJ82YTFPpP1NkEWew/EAbgjqu3y+u2q1jiXGkIu1vujYx0M2WizXL/0h2tgayoZLxMB58eQKwsmzl2FdUpuENeQHAzNN4O7ek819Fi3B0zFBvG6fB2zMBrL3t9yO6XQ6Gm41dDt8lpaL2ODy0X1lzS6SWNmQbW5dFkUMY4M0kksqNOkjaT0d08uqxWUnhj3sIa0aiAbkhrZsIjbqrvyaZMvyym4EvDXOLC+DECmW9ZF+sKjGVJcSCSJjUJF/BZOAzNlLDubHecANucm4g+VysKg4OcO/cye8DAJIEE+V/RD9vIG2tGfhGOIc4guOmR7ukAbklLHkSyHFxe2XkiL28b3+ydV/ZQ0tNnN7QEN94TGk9IMxzWrpZ5SxFVwaYLe60H4gOYWbM2oth7laTOmyOrBjqt+youTwFQtcFv6WIXJfJqRs2vVgqLAbXCsFVCyGZ2iXaLE7ZTFRSwGTqW6yLB71XDwZ+ZWBlGWOqnU6zBuf1vALp2sAAAsAIAWDqM32ooyz8IkkUJLAzOKUpTSKQIJFCRQGEUk0kowkIJSJQICSEIBApIJSKAwFJBSShBJCEAghJNAJ4ziKkCZ1HUHa+6XSW3Dp2ErRcUYVoIqtdqLiGvsANvrsR6BbDNsRFPQwtbpJh0XN7yZKqZhxVp0jHaTqhrmkiQAPI7lfSZrVNmSUU7RgZRjKhpmm4FzWF3Z6iYBPvAfdbJ5LtLA5/Z2L4g3tNuV1YKDZDXPLSwFuhrbAiCBbqfoqqhDSQSXCYcW2mL2na6kdIKTUUjLxrmkMbEN0mAdIcCAO8bXnePGFHBGnTDi65BtMSI2+/isHUXkGIAESS4yB5m5VWMzFtPVUaYLYFNg3cT94SvWwN1yV8S8QRSFFltckjo07yetyB4T4LkmVC0ggkEbEbhWYqo5z3F/vEnVPI9FSWqh7Ms5dzs7DIeKwYZXMchU5H8XQ+K7jDVwQIII3XiwMLZZbn9eh/VvIH6p7zfly9Fnnhvg04upcdSPXu0UXYghcBQ4+q/FTY7xa5zfoZUqvHtQju0Wg+Ly76ABZ3hkaf8Apgd6MXEkmANyTEeazODs5w2MxTqEudpYXgizXlpEgHewuvIMbm9euR273NabhjWkNA6xzWz4Vzd2CxVCuLaHCd9NWmbOg8pE+CE+nfY6eyifU26XB9KtaAAAIA2A5IVeGxDajGVGGWvaHNPVpEhWLzzFBRTSSsYEkJJQiKSZSKVjCKUoKSUISkhCAQSTKSARFJNJKMCSEkAgkmkoEEIQgQ8DzprQwaddyZ1ad7gbeRVeUYh4aWA2aCSDs0kjaN9jZNC+jxd7ZhkZNCvAL431Dc72iOlgq60k9o/aA6199hCEIJ2r+aH8mIKzSS92rs6YkxufILVVsYXHtiIgllBu+mIJJ8pHqR0QhJMz5JPgwzTgARJcB6A7fNJ2EEkAxoBLz1IMGPCbfVNCrKnzRQKbtGsxGrTymYk/cfNR/wDuw6ShCgaLKbJP5wrAyAQ4fIj+SmhQW6ZdSJDDBa9o3a5vuz0nb0Ky8HULobTEHnTcS5j/ACnY/wAyEIQaLPY9q9kme9thX4czOGcA2ZMU3yQJ5wQfQrukIXl+sio5ZJGiPAkFJCxjiQkhAYRSKaEAkSooQlaCCSEJRgSQhAIkFCEAkShCEAgkUIUCJCEIEP/Z"/>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sp>
        <p:nvSpPr>
          <p:cNvPr id="98309" name="AutoShape 12" descr="data:image/jpeg;base64,/9j/4AAQSkZJRgABAQAAAQABAAD/2wCEAAkGBhAQEA8QEBAQEBQQEA8QDxAPEA8UFQ8QFRAVFBUYEhYXGyYeFxojGRUVHy8gIycpLCwsFh8xNTEqNSYrLCkBCQoKDgwOGA8PGiwkHSQsKSkpLCkpLCwpKSksLSkpKSwpLCwsKSksLCwpLCkpKSwpLCksKSwsKSosKSkpKSw0LP/AABEIALcBFAMBIgACEQEDEQH/xAAcAAACAgMBAQAAAAAAAAAAAAAAAQIDBAUGBwj/xABEEAABAwIEAwUGAgYHCQEAAAABAAIRAyEEBRIxBkFREyJhcYEHMkKRobFywRRSgqLR8CMzQ1OywuEWJFRikpOj4vEV/8QAGwEAAgMBAQEAAAAAAAAAAAAAAQIAAwQFBgf/xAApEQACAgIBAwMDBQEAAAAAAAAAAQIRAyExBBJBE1FhIkJxBTKBkfEU/9oADAMBAAIRAxEAPwDxuV2fCOfPquGHfUh3wueYaWiJ1dYAXFdECoWkOaYLSC09CEIy7WXwm4O0exU8QdJb3AC6J67zAja/yVWGqtaCdDT3b6wTJHKR19NlrsjzJuJoNcGjV8UT3YbBAb8jK27sI3S8moBoJ0iW32I8b+AtBWrVnTTUlfuYuBwjGmTHfd4EA/e63FOkwbCPJassa8kH+jEi8zeBNzYxPK91nYOqS2HAhzbGRBPQ+oXK63FT71/Jdjf2mc2pHMqp+ITZBUatJc2y+jQ5/kdHEth4ggyCDcFcXmfAlRg1Un6xzDrH57L0arQ8Fiupm/2VuPNKHBTk6eE+Vs8mqtr0D2b9bRuWOJ0u9Niut4OwTse9lFr6dHQ12rU+HOafe7NvO3RdDi8op1W6KjQ5p26tPgeS4bNspqYGsIJ0k6qVUW+vULQ5LPFpakYJ4ZYXfKPovIckZhqVOmwQ1gt1c7m53ituAuI9l/Gpx9A0qzpr0ANR/vaewd58j6dV3C81kxSxzcZcjd3dsEJoSUKJCaFCCQmhEgkQmkoESE0IEIoKaRQCJIplIoDESkpFRQCIpKRUSlaGEUk0JQihCaFAnyYUFKVFx3C96cc33Bmdfo9cNce5Vlp8HfCfC8Awu4zvMHsomswNMOAcCD3AdjO7rx03XlD9wvSuD8xp4qiGVnRDXseCbOMd2bWn+eqvhLVGrBK7j/Rp8PxPXFQOe8uZ7rqYlrNJ6NHTf0XbNc8MNQ6X6qAfRaHAGoBHdB2BIMrisTw+WVKgL2spNdDazzALdxA3cY5Dotnk2Z0Q4UKbn1AAdBrQNQ5hjdwLyAVWqk3CY+HI4upP/TLwnG+Ffu59I/8AO23zEreYXNqdQdyox/4XA/ReW53hezxNVo2LtbfJ1/vIVDLLDPpI3plq6yUXUlZ7K14cFTXwvMLzLC55iKfuV6gjkXah8nStpR45xQs7s3/iZB/dIWd9LLwXx6yD5R2GmLFYmc5U3E0H0jvEsJ+F42haJvHL/ioMP4XuH3BVo46H/D/+X/1SLDli7SHl1GKSps43LsbVwtZtSm59N9NwPdJGzrg+EiCF9QZNmtPF4ejiKRllZge3qORB8QQR6L5rzpwr1HVmM0FxlzA6ZkXiw539V6r7Dc31YbEYRxOqhV7VjTypVBePJ7Xf9SH6hi78ayeUcyOpNeD0xEKSIXCotFCE0I0QSUKUIhSiEUJpIBBJNJAIikmUkAiKRTSKASJSUiopRgKiVIqJSjCQhCAQQkmgE+SyoHcJlQZ7y98cdk3G58AttlOMOHcyq28NGofrN3WmcbFbNx7n7H+VQMW07R2mKoU8dT1MqtnTNIyPemNF9p+ixMm4VcHtdWLmGQ4U6fvSDI1v25cp9FydCo5nuPc38LiFm0MdUc0tNSp0cNboPmJQlt2iyUu535LeIMZ22KqOHujusIi7QTceBMn1WGFJ7J/JVhyHIt2TUtSrlNAJPUnqVRKcqBLQ9b7hPi2rgK4qsDXBw0VGO+NkgxO4Nt1zkphyScFNdr4CnR9PZDntHG0G16Lpa6xafeY7m1w6hbJeH+yPPnUcYKBPcxI0EchUAJYfuP2l7gvNdTh9Gfb48FydoEIQqAghCFCCQmkgQigppJRhJFNIoBQlEqSiUrGEVFSKigMBUSpFRKUYSEIShEmhCBD5HcUqO5VmKwrmQHRcA2MxIm6ro7le/qjjvkDz81sXO7n7H5LXO5rOc+G/s/kgETSpNqaSD8/JUtcpOcgE2LTKx6zYv8/NVYLEXg8renJZhbO/OyATGDk9SocC0kHkphygSyU5UAphQIJhACkGoEN7wW4jHYON/wBIox/3AvpNeCeynKjWzCk6JbQDqzj00iG/vFq98C4P6jJPIl8F0OASTQucOCSaFCCSTQgQiUk0krGEkUIQChKJUlEpRhFRUiooDAVEqRSKUYihNJAIIQhAh844jh1tSm1zCSSySB18Ot/uuWfQcx5a4EEWg2XY5E1zNAZUDhYbj5idrelllcYZIK7nPp6Q9oloGkdozlMczE+q+iyj3K0Yp41JWuTg37rLc6GHy/JYlQHmCCDBHRZFQnTbwlZzKIbKLnJjyKg4ny80AkdcGVt8PU1NB9CtMQtnleHqGS1jnNAklrSQ3zKjCtjxlKQHdLHyWOAtkWzY87LAqYcAkbwgEGkdQrmhUBg6K1gUCi0BX06cqpqvpfcEfRIxkez+xnAUm4OpWZqL6lVzHuLYEM2DDzFySep8F6CvA/ZRxx+hVjhq7msw9Vzi5zg49lVDYBsbAxBt0Xq+I40pPgYVwqSf62O4bx3f1vPZcHqcE3lfyXQXdpHSoXPUeJi0tbUaCXEgFtjYSbFbapjRoDh3QRq1OtA8jv8Abx5KhdPkbpIacXDkvrVw0X8TA3gLDfmVgbAn4SCSPM2/NajG5u+C5lMvG+pzg3V0gbn5DwhbDAYBzw19QFsgHQd58VreDDhjeTbE2zZUqmprXbSAfmFIppFcxjCKRTKiUjGQkk0kowkimUigFCKipFRQGApJlJKERSTKSAQQhCAT5RDlLtDvJnrKqBTBXvDklmpGtQlEqELQV2/AXCVLFMqVMQwubq00xqI2HeNjPOFwoXu/BeAFHB4dtp0Anzd3j91nzyajo09NFOVsrwnB2CpEFmGpAjZxbqPzdK2X/wCcwgt0NgiIiFsEoHRYqb5OkqXB4nxTk5wuJfT+E9+merDf6GR6J5RkdPGUq9NvdxNMdpRM92qwWcx3QzEHxuu9474cq4vsexZqczVJmO6f9Vrch4Mq4OozEVXwWn3GCZaQQdR6LV6n0c7MXov1NLR5lXoOpuLKjXMc2zmuBBHoUNK9L9p+Apvw1PESNTHhgv7zX7j0gH5rzJquhPuVlGSHZKi9pVjXKpqmmEMbMKfxN52I8eq9g4CyvEVqdFww1ZrWUmhrn03MGoADd0T1Ws9kuBe3tMb2dFwYXMb2gl1ty3pC9EwnEtbFUnP7VtAhzmhjYcYBiTtPkq5OLVM0Y45F9UUZmG4Vg9rinN7rZZTa42dz1HnbktRmWV1alR7XYxopWDWRrqhoiJ0mJtuVhYzB4urrH6YDNxNMAeoBhX8NYDFdo+lUqMLSNRfTYAdog3VE8kIRui14533TZvMjw8GHkVHASHEbCY26+K3axsFgG0hAkk7uO5WQVws81ObaElV6BIppEqhikUimUikGEUkIKAwikUFCUYRUUykgECkmUkBhFJMpJWQEIQgE+TA5MFbn/ZSp+vvtDf8AVbClwDU5kkjcS0Dlsf52K+g+nI5qxSZy8pyuxZwhh9EOLw65kOkz0I5DxUW8Ds0mprdpbYjclw322CnpyHfTyWzkmle58M51Sq0W6XNMACAdrBeX1uDSRNOoR+MLEy3J8xoVtVCA4XkPYGvAEmQTBCpy4JSSHxOWJu1Z70x4P8FLQFw+W8YVGjTiqDqT2gaixzXtn0uD4LoMDxPQqN1Co3eLmPQg81hljlHlG5NPg28gAyYstFUxpFRzXbbsJ+IRcqWd5uxtJ7w+Axpe4+AuQPFeW8YcUtxfZNpFwbT1El1iSQBEdLJYwc3RJ5FjVvk13EOONTEVwKjn021anZguJa0T8PgsFgUGN8le0LoJUqOW3bsYUkk1AGdlOf4nCSKVQhhJJpk2JO8dF0+S8RsxNWnS0ltWq4Mb8MvO3eFt+q4lZGEeWua4GC0ggjkQZBVWSCkvkux5ZR0j3PJ+F8Vq/pXljbTOlzj4N6eZXWYLL2UgQ2bxqJ3MKrI8xGIw1Cv/AHtJjz4OjvfvSs5ebyZZydMtlNy5BIoQqRQUSglJKwgUinKiSlYyEkSmlKUYSRTSKARFJMpJQoEkJIDAUk0krCCEIUIeUfoYpF3ONIJAcD3myRPK1vVTp1qgJBBAN3wLgC86enO43WNTpl9xYaolxAuRNybTZZtMF2txqxAmXEkvtpgdV9Kj5Vga1ooxYa7YktYO5qiRq3sIm/VVYjCuYGgsc0uJ1Bw2gbfZXdiAdUxsRN5853VtbEuf7zqY0OFwSDL4DvOABfzQX0k3aNdRoB1Ro1RI3E2EGZG/L6rIxAYJFyTdjtIkQSIIm0iCYlY3ZEPa9hnW5xAmdF4BJ9d1l4fvNm5eTBEEgt6m3jHy6oybq2Rc6ZZh8Awsc6p7wAAEGANzz6CeRutc/LmTTljDtpIA21u3Hn1WXVouawuJMnkdpBiL8/TkqsRWOh1Y2A1TcTqayTZSSTd+CL5PPcXj6rnVKZqPNPtHwwuMAajCxhTUaImT1KuAWE5jd8g0KYUQmFCEwiUkSgEkFbS3VIKtp7oMKPe/ZVii/LmNP9nVqsHgJDx/iXYLhvZA3/cHnriH/wCBi7heY6jWWX5NAJFNIrOyEShBSSjCQhJKMJJNIpQgolMlIpQiQhIoDAkhCARIQhKEEJSmoE8vwVKmSSTDZJGoTECZgG+xkRCswtJj3lhGnSWkuDuW0XJ6ySFrMnxLcRQdV1BrqYhzIEAwOZ/WvCyqVQ02nukagAHXEEODtufLdfSo8KhVJNWmZL6bGPALgRLT3j3SAbyY2PqsU0mOfVL3C2oiNh3TG1oH+VRxNbuhnu6jLpBJgTz3hazMcW+oWudDoaWMEAd1sgbJk3yxnongmuk6XEWe4QASAYEEjbzK3eVYNtR4JdPcLjTa/cz7hkgyZm0+MLR4MkA3aQSGmTeR8X8/wW3ZoDHEwSCQ0d0zMtvBjaT6WQfsxN7MXEVNFSoGgFp/o7nVpcQJvtq3v5quoRp2sQGwQN7A+kc08sYztdNVwhhs12ss1yI1RuAPHklmFZpc/QNLSQQIj6SY5pMu4tr2InWmbvJ8kwr6Uvw9F0k702fwWVU4Oy92+Fp/s6m/YhY3D1fuEdFuw9cTuaLuxPwad3s+y8/2JH4alT+KqPszwB5Vh5VT+YXRMqKwPR75e4Hih7HKu9luCOz64/bZ+bVjVPZThvhr1x59mfyC7MPQHI+pL3F9GHsefYv2XMbOnEP8NVNv5FVM9mVWJbXZPRzHD6gr0GsJVuHplzmtHMgJHmkvIHhhXBm8CZK7CYKnSfBcX1Hu0mR3jaPQBdCosbAAHIAKS4U5d0nJ+TKJIolJVBBJBSQGApIKSVjCQhJAIFRUiolKwgkU0kAiSTKSAwJFNRQZBoSlNAJ82YTFPpP1NkEWew/EAbgjqu3y+u2q1jiXGkIu1vujYx0M2WizXL/0h2tgayoZLxMB58eQKwsmzl2FdUpuENeQHAzNN4O7ek819Fi3B0zFBvG6fB2zMBrL3t9yO6XQ6Gm41dDt8lpaL2ODy0X1lzS6SWNmQbW5dFkUMY4M0kksqNOkjaT0d08uqxWUnhj3sIa0aiAbkhrZsIjbqrvyaZMvyym4EvDXOLC+DECmW9ZF+sKjGVJcSCSJjUJF/BZOAzNlLDubHecANucm4g+VysKg4OcO/cye8DAJIEE+V/RD9vIG2tGfhGOIc4guOmR7ukAbklLHkSyHFxe2XkiL28b3+ydV/ZQ0tNnN7QEN94TGk9IMxzWrpZ5SxFVwaYLe60H4gOYWbM2oth7laTOmyOrBjqt+youTwFQtcFv6WIXJfJqRs2vVgqLAbXCsFVCyGZ2iXaLE7ZTFRSwGTqW6yLB71XDwZ+ZWBlGWOqnU6zBuf1vALp2sAAAsAIAWDqM32ooyz8IkkUJLAzOKUpTSKQIJFCRQGEUk0kowkIJSJQICSEIBApIJSKAwFJBSShBJCEAghJNAJ4ziKkCZ1HUHa+6XSW3Dp2ErRcUYVoIqtdqLiGvsANvrsR6BbDNsRFPQwtbpJh0XN7yZKqZhxVp0jHaTqhrmkiQAPI7lfSZrVNmSUU7RgZRjKhpmm4FzWF3Z6iYBPvAfdbJ5LtLA5/Z2L4g3tNuV1YKDZDXPLSwFuhrbAiCBbqfoqqhDSQSXCYcW2mL2na6kdIKTUUjLxrmkMbEN0mAdIcCAO8bXnePGFHBGnTDi65BtMSI2+/isHUXkGIAESS4yB5m5VWMzFtPVUaYLYFNg3cT94SvWwN1yV8S8QRSFFltckjo07yetyB4T4LkmVC0ggkEbEbhWYqo5z3F/vEnVPI9FSWqh7Ms5dzs7DIeKwYZXMchU5H8XQ+K7jDVwQIII3XiwMLZZbn9eh/VvIH6p7zfly9Fnnhvg04upcdSPXu0UXYghcBQ4+q/FTY7xa5zfoZUqvHtQju0Wg+Ly76ABZ3hkaf8Apgd6MXEkmANyTEeazODs5w2MxTqEudpYXgizXlpEgHewuvIMbm9euR273NabhjWkNA6xzWz4Vzd2CxVCuLaHCd9NWmbOg8pE+CE+nfY6eyifU26XB9KtaAAAIA2A5IVeGxDajGVGGWvaHNPVpEhWLzzFBRTSSsYEkJJQiKSZSKVjCKUoKSUISkhCAQSTKSARFJNJKMCSEkAgkmkoEEIQgQ8DzprQwaddyZ1ad7gbeRVeUYh4aWA2aCSDs0kjaN9jZNC+jxd7ZhkZNCvAL431Dc72iOlgq60k9o/aA6199hCEIJ2r+aH8mIKzSS92rs6YkxufILVVsYXHtiIgllBu+mIJJ8pHqR0QhJMz5JPgwzTgARJcB6A7fNJ2EEkAxoBLz1IMGPCbfVNCrKnzRQKbtGsxGrTymYk/cfNR/wDuw6ShCgaLKbJP5wrAyAQ4fIj+SmhQW6ZdSJDDBa9o3a5vuz0nb0Ky8HULobTEHnTcS5j/ACnY/wAyEIQaLPY9q9kme9thX4czOGcA2ZMU3yQJ5wQfQrukIXl+sio5ZJGiPAkFJCxjiQkhAYRSKaEAkSooQlaCCSEJRgSQhAIkFCEAkShCEAgkUIUCJCEIEP/Z"/>
          <p:cNvSpPr>
            <a:spLocks noChangeAspect="1" noChangeArrowheads="1"/>
          </p:cNvSpPr>
          <p:nvPr/>
        </p:nvSpPr>
        <p:spPr bwMode="auto">
          <a:xfrm>
            <a:off x="368300" y="150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sp>
        <p:nvSpPr>
          <p:cNvPr id="98310" name="AutoShape 14" descr="data:image/jpeg;base64,/9j/4AAQSkZJRgABAQAAAQABAAD/2wCEAAkGBhAQEA8QEBAQEBQQEA8QDxAPEA8UFQ8QFRAVFBUYEhYXGyYeFxojGRUVHy8gIycpLCwsFh8xNTEqNSYrLCkBCQoKDgwOGA8PGiwkHSQsKSkpLCkpLCwpKSksLSkpKSwpLCwsKSksLCwpLCkpKSwpLCksKSwsKSosKSkpKSw0LP/AABEIALcBFAMBIgACEQEDEQH/xAAcAAACAgMBAQAAAAAAAAAAAAAAAQIDBAUGBwj/xABEEAABAwIEAwUGAgYHCQEAAAABAAIRAyEEBRIxBkFREyJhcYEHMkKRobFywRRSgqLR8CMzQ1OywuEWJFRikpOj4vEV/8QAGwEAAgMBAQEAAAAAAAAAAAAAAQIAAwQFBgf/xAApEQACAgIBAwMDBQEAAAAAAAAAAQIRAyExBBJBE1FhIkJxBTKBkfEU/9oADAMBAAIRAxEAPwDxuV2fCOfPquGHfUh3wueYaWiJ1dYAXFdECoWkOaYLSC09CEIy7WXwm4O0exU8QdJb3AC6J67zAja/yVWGqtaCdDT3b6wTJHKR19NlrsjzJuJoNcGjV8UT3YbBAb8jK27sI3S8moBoJ0iW32I8b+AtBWrVnTTUlfuYuBwjGmTHfd4EA/e63FOkwbCPJassa8kH+jEi8zeBNzYxPK91nYOqS2HAhzbGRBPQ+oXK63FT71/Jdjf2mc2pHMqp+ITZBUatJc2y+jQ5/kdHEth4ggyCDcFcXmfAlRg1Un6xzDrH57L0arQ8Fiupm/2VuPNKHBTk6eE+Vs8mqtr0D2b9bRuWOJ0u9Niut4OwTse9lFr6dHQ12rU+HOafe7NvO3RdDi8op1W6KjQ5p26tPgeS4bNspqYGsIJ0k6qVUW+vULQ5LPFpakYJ4ZYXfKPovIckZhqVOmwQ1gt1c7m53ituAuI9l/Gpx9A0qzpr0ANR/vaewd58j6dV3C81kxSxzcZcjd3dsEJoSUKJCaFCCQmhEgkQmkoESE0IEIoKaRQCJIplIoDESkpFRQCIpKRUSlaGEUk0JQihCaFAnyYUFKVFx3C96cc33Bmdfo9cNce5Vlp8HfCfC8Awu4zvMHsomswNMOAcCD3AdjO7rx03XlD9wvSuD8xp4qiGVnRDXseCbOMd2bWn+eqvhLVGrBK7j/Rp8PxPXFQOe8uZ7rqYlrNJ6NHTf0XbNc8MNQ6X6qAfRaHAGoBHdB2BIMrisTw+WVKgL2spNdDazzALdxA3cY5Dotnk2Z0Q4UKbn1AAdBrQNQ5hjdwLyAVWqk3CY+HI4upP/TLwnG+Ffu59I/8AO23zEreYXNqdQdyox/4XA/ReW53hezxNVo2LtbfJ1/vIVDLLDPpI3plq6yUXUlZ7K14cFTXwvMLzLC55iKfuV6gjkXah8nStpR45xQs7s3/iZB/dIWd9LLwXx6yD5R2GmLFYmc5U3E0H0jvEsJ+F42haJvHL/ioMP4XuH3BVo46H/D/+X/1SLDli7SHl1GKSps43LsbVwtZtSm59N9NwPdJGzrg+EiCF9QZNmtPF4ejiKRllZge3qORB8QQR6L5rzpwr1HVmM0FxlzA6ZkXiw539V6r7Dc31YbEYRxOqhV7VjTypVBePJ7Xf9SH6hi78ayeUcyOpNeD0xEKSIXCotFCE0I0QSUKUIhSiEUJpIBBJNJAIikmUkAiKRTSKASJSUiopRgKiVIqJSjCQhCAQQkmgE+SyoHcJlQZ7y98cdk3G58AttlOMOHcyq28NGofrN3WmcbFbNx7n7H+VQMW07R2mKoU8dT1MqtnTNIyPemNF9p+ixMm4VcHtdWLmGQ4U6fvSDI1v25cp9FydCo5nuPc38LiFm0MdUc0tNSp0cNboPmJQlt2iyUu535LeIMZ22KqOHujusIi7QTceBMn1WGFJ7J/JVhyHIt2TUtSrlNAJPUnqVRKcqBLQ9b7hPi2rgK4qsDXBw0VGO+NkgxO4Nt1zkphyScFNdr4CnR9PZDntHG0G16Lpa6xafeY7m1w6hbJeH+yPPnUcYKBPcxI0EchUAJYfuP2l7gvNdTh9Gfb48FydoEIQqAghCFCCQmkgQigppJRhJFNIoBQlEqSiUrGEVFSKigMBUSpFRKUYSEIShEmhCBD5HcUqO5VmKwrmQHRcA2MxIm6ro7le/qjjvkDz81sXO7n7H5LXO5rOc+G/s/kgETSpNqaSD8/JUtcpOcgE2LTKx6zYv8/NVYLEXg8renJZhbO/OyATGDk9SocC0kHkphygSyU5UAphQIJhACkGoEN7wW4jHYON/wBIox/3AvpNeCeynKjWzCk6JbQDqzj00iG/vFq98C4P6jJPIl8F0OASTQucOCSaFCCSTQgQiUk0krGEkUIQChKJUlEpRhFRUiooDAVEqRSKUYihNJAIIQhAh844jh1tSm1zCSSySB18Ot/uuWfQcx5a4EEWg2XY5E1zNAZUDhYbj5idrelllcYZIK7nPp6Q9oloGkdozlMczE+q+iyj3K0Yp41JWuTg37rLc6GHy/JYlQHmCCDBHRZFQnTbwlZzKIbKLnJjyKg4ny80AkdcGVt8PU1NB9CtMQtnleHqGS1jnNAklrSQ3zKjCtjxlKQHdLHyWOAtkWzY87LAqYcAkbwgEGkdQrmhUBg6K1gUCi0BX06cqpqvpfcEfRIxkez+xnAUm4OpWZqL6lVzHuLYEM2DDzFySep8F6CvA/ZRxx+hVjhq7msw9Vzi5zg49lVDYBsbAxBt0Xq+I40pPgYVwqSf62O4bx3f1vPZcHqcE3lfyXQXdpHSoXPUeJi0tbUaCXEgFtjYSbFbapjRoDh3QRq1OtA8jv8Abx5KhdPkbpIacXDkvrVw0X8TA3gLDfmVgbAn4SCSPM2/NajG5u+C5lMvG+pzg3V0gbn5DwhbDAYBzw19QFsgHQd58VreDDhjeTbE2zZUqmprXbSAfmFIppFcxjCKRTKiUjGQkk0kowkimUigFCKipFRQGApJlJKERSTKSAQQhCAT5RDlLtDvJnrKqBTBXvDklmpGtQlEqELQV2/AXCVLFMqVMQwubq00xqI2HeNjPOFwoXu/BeAFHB4dtp0Anzd3j91nzyajo09NFOVsrwnB2CpEFmGpAjZxbqPzdK2X/wCcwgt0NgiIiFsEoHRYqb5OkqXB4nxTk5wuJfT+E9+merDf6GR6J5RkdPGUq9NvdxNMdpRM92qwWcx3QzEHxuu9474cq4vsexZqczVJmO6f9Vrch4Mq4OozEVXwWn3GCZaQQdR6LV6n0c7MXov1NLR5lXoOpuLKjXMc2zmuBBHoUNK9L9p+Apvw1PESNTHhgv7zX7j0gH5rzJquhPuVlGSHZKi9pVjXKpqmmEMbMKfxN52I8eq9g4CyvEVqdFww1ZrWUmhrn03MGoADd0T1Ws9kuBe3tMb2dFwYXMb2gl1ty3pC9EwnEtbFUnP7VtAhzmhjYcYBiTtPkq5OLVM0Y45F9UUZmG4Vg9rinN7rZZTa42dz1HnbktRmWV1alR7XYxopWDWRrqhoiJ0mJtuVhYzB4urrH6YDNxNMAeoBhX8NYDFdo+lUqMLSNRfTYAdog3VE8kIRui14533TZvMjw8GHkVHASHEbCY26+K3axsFgG0hAkk7uO5WQVws81ObaElV6BIppEqhikUimUikGEUkIKAwikUFCUYRUUykgECkmUkBhFJMpJWQEIQgE+TA5MFbn/ZSp+vvtDf8AVbClwDU5kkjcS0Dlsf52K+g+nI5qxSZy8pyuxZwhh9EOLw65kOkz0I5DxUW8Ds0mprdpbYjclw322CnpyHfTyWzkmle58M51Sq0W6XNMACAdrBeX1uDSRNOoR+MLEy3J8xoVtVCA4XkPYGvAEmQTBCpy4JSSHxOWJu1Z70x4P8FLQFw+W8YVGjTiqDqT2gaixzXtn0uD4LoMDxPQqN1Co3eLmPQg81hljlHlG5NPg28gAyYstFUxpFRzXbbsJ+IRcqWd5uxtJ7w+Axpe4+AuQPFeW8YcUtxfZNpFwbT1El1iSQBEdLJYwc3RJ5FjVvk13EOONTEVwKjn021anZguJa0T8PgsFgUGN8le0LoJUqOW3bsYUkk1AGdlOf4nCSKVQhhJJpk2JO8dF0+S8RsxNWnS0ltWq4Mb8MvO3eFt+q4lZGEeWua4GC0ggjkQZBVWSCkvkux5ZR0j3PJ+F8Vq/pXljbTOlzj4N6eZXWYLL2UgQ2bxqJ3MKrI8xGIw1Cv/AHtJjz4OjvfvSs5ebyZZydMtlNy5BIoQqRQUSglJKwgUinKiSlYyEkSmlKUYSRTSKARFJMpJQoEkJIDAUk0krCCEIUIeUfoYpF3ONIJAcD3myRPK1vVTp1qgJBBAN3wLgC86enO43WNTpl9xYaolxAuRNybTZZtMF2txqxAmXEkvtpgdV9Kj5Vga1ooxYa7YktYO5qiRq3sIm/VVYjCuYGgsc0uJ1Bw2gbfZXdiAdUxsRN5853VtbEuf7zqY0OFwSDL4DvOABfzQX0k3aNdRoB1Ro1RI3E2EGZG/L6rIxAYJFyTdjtIkQSIIm0iCYlY3ZEPa9hnW5xAmdF4BJ9d1l4fvNm5eTBEEgt6m3jHy6oybq2Rc6ZZh8Awsc6p7wAAEGANzz6CeRutc/LmTTljDtpIA21u3Hn1WXVouawuJMnkdpBiL8/TkqsRWOh1Y2A1TcTqayTZSSTd+CL5PPcXj6rnVKZqPNPtHwwuMAajCxhTUaImT1KuAWE5jd8g0KYUQmFCEwiUkSgEkFbS3VIKtp7oMKPe/ZVii/LmNP9nVqsHgJDx/iXYLhvZA3/cHnriH/wCBi7heY6jWWX5NAJFNIrOyEShBSSjCQhJKMJJNIpQgolMlIpQiQhIoDAkhCARIQhKEEJSmoE8vwVKmSSTDZJGoTECZgG+xkRCswtJj3lhGnSWkuDuW0XJ6ySFrMnxLcRQdV1BrqYhzIEAwOZ/WvCyqVQ02nukagAHXEEODtufLdfSo8KhVJNWmZL6bGPALgRLT3j3SAbyY2PqsU0mOfVL3C2oiNh3TG1oH+VRxNbuhnu6jLpBJgTz3hazMcW+oWudDoaWMEAd1sgbJk3yxnongmuk6XEWe4QASAYEEjbzK3eVYNtR4JdPcLjTa/cz7hkgyZm0+MLR4MkA3aQSGmTeR8X8/wW3ZoDHEwSCQ0d0zMtvBjaT6WQfsxN7MXEVNFSoGgFp/o7nVpcQJvtq3v5quoRp2sQGwQN7A+kc08sYztdNVwhhs12ss1yI1RuAPHklmFZpc/QNLSQQIj6SY5pMu4tr2InWmbvJ8kwr6Uvw9F0k702fwWVU4Oy92+Fp/s6m/YhY3D1fuEdFuw9cTuaLuxPwad3s+y8/2JH4alT+KqPszwB5Vh5VT+YXRMqKwPR75e4Hih7HKu9luCOz64/bZ+bVjVPZThvhr1x59mfyC7MPQHI+pL3F9GHsefYv2XMbOnEP8NVNv5FVM9mVWJbXZPRzHD6gr0GsJVuHplzmtHMgJHmkvIHhhXBm8CZK7CYKnSfBcX1Hu0mR3jaPQBdCosbAAHIAKS4U5d0nJ+TKJIolJVBBJBSQGApIKSVjCQhJAIFRUiolKwgkU0kAiSTKSAwJFNRQZBoSlNAJ82YTFPpP1NkEWew/EAbgjqu3y+u2q1jiXGkIu1vujYx0M2WizXL/0h2tgayoZLxMB58eQKwsmzl2FdUpuENeQHAzNN4O7ek819Fi3B0zFBvG6fB2zMBrL3t9yO6XQ6Gm41dDt8lpaL2ODy0X1lzS6SWNmQbW5dFkUMY4M0kksqNOkjaT0d08uqxWUnhj3sIa0aiAbkhrZsIjbqrvyaZMvyym4EvDXOLC+DECmW9ZF+sKjGVJcSCSJjUJF/BZOAzNlLDubHecANucm4g+VysKg4OcO/cye8DAJIEE+V/RD9vIG2tGfhGOIc4guOmR7ukAbklLHkSyHFxe2XkiL28b3+ydV/ZQ0tNnN7QEN94TGk9IMxzWrpZ5SxFVwaYLe60H4gOYWbM2oth7laTOmyOrBjqt+youTwFQtcFv6WIXJfJqRs2vVgqLAbXCsFVCyGZ2iXaLE7ZTFRSwGTqW6yLB71XDwZ+ZWBlGWOqnU6zBuf1vALp2sAAAsAIAWDqM32ooyz8IkkUJLAzOKUpTSKQIJFCRQGEUk0kowkIJSJQICSEIBApIJSKAwFJBSShBJCEAghJNAJ4ziKkCZ1HUHa+6XSW3Dp2ErRcUYVoIqtdqLiGvsANvrsR6BbDNsRFPQwtbpJh0XN7yZKqZhxVp0jHaTqhrmkiQAPI7lfSZrVNmSUU7RgZRjKhpmm4FzWF3Z6iYBPvAfdbJ5LtLA5/Z2L4g3tNuV1YKDZDXPLSwFuhrbAiCBbqfoqqhDSQSXCYcW2mL2na6kdIKTUUjLxrmkMbEN0mAdIcCAO8bXnePGFHBGnTDi65BtMSI2+/isHUXkGIAESS4yB5m5VWMzFtPVUaYLYFNg3cT94SvWwN1yV8S8QRSFFltckjo07yetyB4T4LkmVC0ggkEbEbhWYqo5z3F/vEnVPI9FSWqh7Ms5dzs7DIeKwYZXMchU5H8XQ+K7jDVwQIII3XiwMLZZbn9eh/VvIH6p7zfly9Fnnhvg04upcdSPXu0UXYghcBQ4+q/FTY7xa5zfoZUqvHtQju0Wg+Ly76ABZ3hkaf8Apgd6MXEkmANyTEeazODs5w2MxTqEudpYXgizXlpEgHewuvIMbm9euR273NabhjWkNA6xzWz4Vzd2CxVCuLaHCd9NWmbOg8pE+CE+nfY6eyifU26XB9KtaAAAIA2A5IVeGxDajGVGGWvaHNPVpEhWLzzFBRTSSsYEkJJQiKSZSKVjCKUoKSUISkhCAQSTKSARFJNJKMCSEkAgkmkoEEIQgQ8DzprQwaddyZ1ad7gbeRVeUYh4aWA2aCSDs0kjaN9jZNC+jxd7ZhkZNCvAL431Dc72iOlgq60k9o/aA6199hCEIJ2r+aH8mIKzSS92rs6YkxufILVVsYXHtiIgllBu+mIJJ8pHqR0QhJMz5JPgwzTgARJcB6A7fNJ2EEkAxoBLz1IMGPCbfVNCrKnzRQKbtGsxGrTymYk/cfNR/wDuw6ShCgaLKbJP5wrAyAQ4fIj+SmhQW6ZdSJDDBa9o3a5vuz0nb0Ky8HULobTEHnTcS5j/ACnY/wAyEIQaLPY9q9kme9thX4czOGcA2ZMU3yQJ5wQfQrukIXl+sio5ZJGiPAkFJCxjiQkhAYRSKaEAkSooQlaCCSEJRgSQhAIkFCEAkShCEAgkUIUCJCEIEP/Z"/>
          <p:cNvSpPr>
            <a:spLocks noChangeAspect="1" noChangeArrowheads="1"/>
          </p:cNvSpPr>
          <p:nvPr/>
        </p:nvSpPr>
        <p:spPr bwMode="auto">
          <a:xfrm>
            <a:off x="520700" y="3032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sp>
        <p:nvSpPr>
          <p:cNvPr id="98311" name="AutoShape 18" descr="data:image/jpeg;base64,/9j/4AAQSkZJRgABAQAAAQABAAD/2wCEAAkGBhQSERQUEhQUFBUVGBcVFRcUGBQVFRcUFxQVFRcXFxYYHCYeFxkkGRQUHy8gIycpLCwtGCAxNTAqNScrLCkBCQoKDgwOGg8PGiwkHyQpLCwsLC0sLCosKSwpLCwsLCksLC0sLCwsLCwsLCwsLCwsKSwsLCwsKSksLiwpKSwpLP/AABEIALkBEAMBIgACEQEDEQH/xAAcAAACAgMBAQAAAAAAAAAAAAAFBgMEAAECBwj/xABFEAACAQIDBQQFCgUDAwQDAAABAhEAAwQSIQUTMUFRBiJhcQcyQoGRFBUjUlNyobGy0zNiktHwgsHhJEOiFrPS8Rc0k//EABoBAAMBAQEBAAAAAAAAAAAAAAIDBAABBQb/xAAyEQACAgEDAgMGBgEFAAAAAAAAAQIRAxIhMQRBEyJRMmFxocHwgZGx0eHxMwUUJEJS/9oADAMBAAIRAxEAPwDw9EkwKuWtmE8ATAkwCYHUxwFcYEcaNbM2kLQuA7zv5INpxbYFGzDWDoa6kcYG+RDrWvkY600HtRbyKPk1sOCxLAJHfuByApQxoCBqSJ04a8Wu0lmHDYa2c+WdEAGW4WGipoAuVYESBXTC18jHWsODprxfaWxJCWEuDNabM620Z93uywIVQBmKPwAJ3jT41P8A1GvyhrptBlKWbeV92dLe4DH1MoLJZddAI3h4xrjC/wDJB1rPkY600rtsBEPyNcq21ts2QQwzWs5zlDBZbdwZuIN1o8aW1dtJdtqiWUtZWZpXLOUl8qlgoJ7rKCee7B4muGAfyLxrfyEdanDVsGu0csh+QDrWxs8dasA10DXaNZW+bR1rfzYOtWga7BrUjllP5rHWs+ah1q8K3XaNZQ+ah1rPmodaIVld0oHUD/moda381DrRACtxRqCBc2Dvmkdaz5pHWiQFW02W5QOIIIJCgguVDFC2TjGYEf8AFF4aB8RgP5pHWs+afGjz7HvCZtXBBCnut6xywOHHvr/UOtT2+zeILBRaaTliRAlhbYCeAMXUJHLMKLwog+JIWvmkdaz5oHWjq7KukAi3cIZc47raqI1GnDvL8R1FVslF4MTniyBfzSOta+aR1opkrWWt4KN4rBnzSOtZ80jrRPLWooXiR1ZWDfmodaz5qHWiMVqKF40EsjBj7L6GqL2yDrTBFUdo2xkJ5h1j/Urz+gUqcaGxlZVwXOrJNVcIav4DCG9dt2lIBuOqAngCzBZPxoEEyuxrgmvXeynZLY5vGziFvvcUTmvXN2jeSWoK+RY+dOdvstsNWCjD4ckkATnfUmOLE0eiT7APJFdzwXs12duYu6EQae0eAA4nXlpz5fCvVtl9h8LYKwuZxGp0E9fVYgfeimjDY3ZWGLLZtWVE67tNDB6zqNKkxPabBFGVDlYgwVzAgmeGvHWpOo6XqJ7x2R2OfGgcmD7/AHiwgTpdZsusAsp0K8uHPpWX+xGGxIa42HtFmMPKwwYaaMNekHjV+xfRcq3W75lVM+sD3dRz4x5iocPfKcOJDSecIxC+frAV4soZIRjJOr4K1JNteh5B6ROyVvA3LQt5wLgc5X1y5So7rcx3ucnSlLNX0PtCzh8XkGLtC7u5KhpgFgATHA8BxqTDdk8Lru0tBCIyBEA16iNRHUmq8fX6IJTTbAeO3sfO4Ndqa9S7RehzMzPhXCzqLZHcnorDVR4Qa8+2zsxsK25uIRc0Z2Pl6ts8ComCwmSNNBr6OHqIZV5WKlFrkuL2czZAjEEi0WN1cifSYc4iUYE5goUg6DivXTq/2VuIHzPbzJnzJL5pT5RInLl1GFvnj7I4EgVpL+GK2x9IWUIBNxx3owxcKWhUzM2JEyABbTzMyHBoWGZ3K3cqsS5V7S5FLZQpBDfTtEgjMscwXgm73Y+8pYEpomcQXIIG9kSF7sGy470CY11rL3ZZ03xZ0ItKWlMzhiAJExC6kCSR4TUeNx9oW2WyzAvAec3fXPfBUyIUBNxosTnYGeAFG8xmWJmJkkzAgT1gaUSTBZqtgVgroCmpC2zAK6C10q0R2WikkMqsxA3eecuafVMEceE9YpsULbOMbgVVLLrP0iEkEyQyuUY/dMaeR6TVmxibiWVIIUhstshVzwG3r9/jlDMmnPMRwBFT27tu6VW8u6iEFxM0IAfatknMBJ4EHjxNX9rbJS0wDPnRe5Z3cd9F7xuEngGZy3P1ugpui+BWqgUds3s2bNDTIMDQzaPPxsWvh4mul2zdBBBUZYAARAoC7iBliI/6ayP9PiZnOHt6dx1nUEMG/CNfjWNs3mveB4aQfhReGc1kFvbF4ZYb1E3ayAYUBABr0FtPDu8DrI7cUVODI41wcNW00c1Aw2auWdkb1Jtd64oOe2fWIEnPb+uI4qO8InUcJThqvqyYdu7bFy4hBzuWgMNe4ojgfaM+6tRrFo264KUzbYuFL7FBbytFxJtWTKXFDiZQzxg+INB71osWbKAJJhRCiTwA5ChaCTKaYVmDMBooBY6ACTAGvMngOPHoahIo9Zw2XB3i+gd7W6ni7IXDlRxIC3CCeGscaDFKBoNMhiqW0f4bffT9N2iDLVDaX8Nvvp+m7U+VbD8b3B2GNWbGKZHV1MMpDKehBkflVWxUhqceHL/axi+8CDPESSf9oqfZnae+WuPIAtW3fQcGIFu2dZ4XLls+7XSaWTV+13cLcPO5cRB5Wwzv+LWfx8KPxJeoOiPoetdkWsX8Lau7pXMsrgiTmHFSD7QEEdQaG43ELaxQIW3k0iA0HWRNIXZbtdcwTNl79q5AuWyYmPVZT7DiTDeMGRTMm0ExlwG3dshiZy3WNpyff3SfI15uSGRSbk218RyqtkemYd1fLeIViAQraKiiIMT3mieQGtTbPvqxLANlWVVjoGLSXMc+XgPdQ3Z+ExIQI1sOwAiSCoHQTofP4VmIsYoazb8hmkeEGPwry3u6saHnwytVa5hmTUGBW9mYg5BmInnH9qFdttoXLeFO7ttcllzZfZUHMWnroAPOixQ1TUW9rNJ0rRV276SruAcJcwrsj6C7mXIyz3t2wnvRyMHqBRS4MBtiyVzq0CQ3qvaYjRgWGnDUcOtK+xe1i3bWW6gu2mMMLizqOTKeY6jXoaYcPhcMAjYXuMSBHrDlAYzJXz4V6nV9CsUFkxdu98ffuJsWbU9MuTyrFdhMWl27bFovuye8pUhlnRl1kggg++g97DshyurKejAg/jXruA2S9q8zrKmGOXXLqZ0jTjR/G4XD4q2BibCsTE9QeoIggeNJX+oOMqkrXuGPFa2PAhUgr0/afo9wUfRl0PQs0f8AlNJe0+zm5PEkddK9HD1OPJwInBoDqKkVaw24NTIlXInZtEq1aszWrVurtmzTYoW2Wmtb0E6ZgQJMBmXLqT1Mjjx71X8JaFxNy5AZf4THhrxQnoTwqpZsVew+EJMAEnoNaojsIZCLTL3SII4ggH4girDWwwHKBAUQADOpHnxonbsORDpnj+oe8a1sYFTwkeDf3p6x2LcgWuBdgIDMMwXh7TTlE9TrA86g+Rnp4+7rTLhC1vgBowYgzy4A+HA9dBUgusQFCjXu6FwSxCKDIb+RdOFd8KXoDrQq3cAVJBBBGhnqOIqC7hTxM+Z8Kbb+McjKQsd6RqAQ4cEaHpcbXjwqntDFNdEMB6zPpPFmZiBJOkuaB45d0Gpr1BmNs291ZS5nzKhysgUwCxbKQxGYAnTUc+tUGwqLbuAXFYMBlEMr5wykSp0iM06mjd+wHtoJUMmhLGIUzx+Cx76oX9jke0kdZYD8VmuTwz7I7HIu7B/aG0WFhx6m5RF6ApIdfA5pPvoE9unK5hlTD3LV25bb27YTOWDx4qBB4ceZpYu2qmnGmOiwcyUM2oPo2++n6btGriUH2uO4330/TdqXL7JTi5BeHFHNpdk79l8riDkNw5gyABCVuDvAZsrAzEyIIkGgmEcgyCQQQQRoQRqCDyM1YTFOohXZRMwrECdNYB46D4VKUl5uzF0AmbemhGbXOA5Nvh64Ft55acTNV9q923Yt9E3jD+e8c4PvtCx8BwM1Bc2ldMTduGAAJdzAAYADXQAMw/1Hqamu/SYdW9qycjdd0xm2fGHzqT/MgrHQaa1Nbpk7Jej/ABOPYFFKWZhrziEHXLPrt4D3xQSkoq2Yh2L25xeFjd3mgR3WMiByg084L04ZlC4nDBjzdDlb+34U2bN9D9iwg+jF1o1Z+8SfIaAeQoXtbsFhrgZdyLbD2lEa+6vMyZsE35o/iNSkuGWuzO37W0HcYbMroM2VokjnHX/PGDF3HG0Yuwv3oAPmDXjG0ezWKwDl7RcDUZkkGPdxoJe2jdc9+47ebGjXSRm7hLY5ra5Pc8LjMEma3bNuXOZl0KeR/wA5/CbZaWbNxnClZ0HtW1mNVMmOHhxrwvZ+0GtNmXWdCDz/AOfGn/s12mw2m9xbWRIlTZdz7mUkR5/Ctl6ecE9LbT55MpJvc9H+de+V03cTJjU+B5CBWtrY1UtgrbFwkjSSIBjgRwOtQ7PtYXEEthcRauxxhhm4Tquh/Cr+MS2EgrAHTTXr8ahcratcbBpAXF2O6CCwkTDQYnlNKO17J1kzRTat0hpR2Hh/9Ut43Gvzaau6aDuxWR7AfE2BOld4S7lOoDDoa5uNJ1qS0te9DghkF8PgrNz1X3Z+q+o9x/8Aur1vYhHtp/5//ChuFwTlS4Vig0LQco4DU8BqR8RRTCWGiYOXhOsTpz4cx8arhKPdE8k+zLVvAqOJZvurlH9Tx+VX7VrSAAAeQ1H+o+0fw8K4sYaDBEHnPGiljDcNOPD8qqhJf9VX6k8k+5TTZoPIA9QAKiwe1ALzWL5AZYIY8IIkSeQII48DTHh8LSx6QNjWhu7ygLfZgp1MvbCkajhp3dapxZE5qD4fy94Dx7OQw39lkrKesBK9CPqnwP4ca72fbByv6uhaG0IIBMEHxEUC2BYlAhe5H1cxyjyHSjtnYxyuVA4RJE8WE/gGHvruWKhcXIXCWrdIrX8KoGrKB5j8hqaoXLCHhnPQBQJ8BrP4VJdwyoc+ukxEweRBFS7NJa60iJUxzkaGfhoaZSUW+RKyNzUaoBfNxV2dozseXBRyUf3qG9bPGTP40z4zCUFxFmp8kvE3ZZFUUbN9vVZN7b5qVzEeKkag++h21dmBZZNVkAg8VJ1EzrB8deR8SNwQR4GR51W2pbeASzMp4SSYPQ+Pjz+IEsq0u/6HK7QuXbdAttjuN99P03aZryUt7fHcb76fpu152bgtxcgbDV05rnDVf2ReW3iLLuJRbiMw491XBP4CpCkNbH9F20sUoa1hXCnUNdK2gR1G8IJHkKZ9j+g3aKsd58nVHUpcG9JOVoMgBSCVYI48UFTYLtpcwuKa6t2Uca7xpBJ56nUzzq7i/TO/2y/6QT+Qp6w+rQl5H2RF2a9At5L4fGNYe2uoto7nO06ByUEJzMceGkzXrWH2eLChnjKg9mAFUfVUDRR0ERSLgdr4/FJburdXLcUFJJBK6xoF46H31QwPaXFXrxsb1hxDMeGXnHOajzYsE03KfAanlvaJ6xiNr21Xjm0nQzp1BoVex9tpMAg+sOvRvPr5UFCgLAmAuUeURXdm1OaemX38/hJrwJ+bksWxYv7Ks3B3TE8jqPhSL2m9ENu4S9gm051Md62T4rxX3aeFOG5ZfVNTWtpMvrCuQnkxu4M60nyfPe2uzV/CNF5CBMBxqjeTdfAwfChor6cvW7N9SrqrBhBBAII6EHjXmXbP0SlA17BAkCWazxMczbPE/dPu6V6uDr4yenJs/kJljrdHmiNGo4jnzFX7G3L6+rduR0zEj8aHCuhXp0nyIDx7UXn9aDymKjGNY8TNDrIq0lMhCK4QuTZaRyauWBVK1V+xT0KYbwGOy5JRWa3GRiTAAub2Co0bvFuPJvAEF22m1wEEDvGZ58EHIAewOXM0Aw1FcNR7C2Mlva5YnQaiOLdCOfFdfV4TBotaxuYGRxEDiY7zEnXhozKB0PhqvYC1NMWCw9OjpSFu7N7R2hbw9h7zggIJ070kkACCQeJHP+9K2xNnnEBr73VuZ2ywZD9fUYaKIiQSOUmu/SniSLFmwvG65Y/dtj/5MPhWuyMWgEPHLmE8YA1PjXodNqjilNfaEZqbUWNmytlBQeX/AB40TbE20SSdJ4jhoOXX1qXNt7W3ahRwagg2vcvFbSFmlpAkwCdJ+HOoJNzdyY9LSqSHTaOFVkLKM2kiOdLdzFbt0IAmQsHSSTBHhoTTSLeS0qEjQR7+fupP2mSz2csibgWNObDX/OtV9H5vLLgk6hVJNBvGWqX8WlM2MXWgGJszwpEZbFLW4FvpXOHxm7XUSNQeUqTwB5GZPTqKnxKRxqljVhVHhJ+JpUpNWGlYP21bAKxBBXMGAClgeoGgIpL7RDuN99P03absZcJiTMAAeQ4UpdpPVb76fpu1Fl4KsXIEw1SkVHhRxq3bwjsrMqlggBcgSFBOUE9BJAqUpK2WuSKt3cBcUwbbgyw9U8UOVgI4wdDHCuDgnkDI8nQDK0kwGgCNTlZT5EHnXTHpfoz7YWzYGEvMEuJO4YmFdSxcJm9l1ckjqDHKmLY2AuDEksmpnUyPyBFeJLgXJACMSVDgKCxKESGgcopm7N9u8bhQqoN9bglUuozjKDByOO8AD0MDpUOXpm7cO4xS9T25rWXVjH+chxJ84qs2M10EAcP+fGlHAemWwyj5RhbtqdM1uHQmAdJyngQeehFHML262be/76ITyuBrZ+LCPxry54ssfai/1Gpr1DFvHDnUhZW4VXtYK3fH/T3kufdZW/I1Vv4G9aOoNK24OhC9gSArcM0kEEcjGscKkwuNuIfrDxofh9oNDKwMjvD3esP6df8ATVrBYtXYA0TiaxY2v6PMJdxLtu7i74b3uOVysSQ4VYiJGaDPrUr7Z9EtxCTh7i3B9W53G+I7p/CvZsZjbaOsa5VM+HOl/a7EsWGmg/KqcfUZYvZ/mLcIs8ZvdlcTa9a0fcVb8jVfcMOII869D2pim560pbQbXgK9nBnnP2kSzglwD0FEsLh2IkKYoer9RRPDXYAY6k6KOWnPyq9E7L1i0RxBolhjQ7DY9utG8Pf3iksq6e16uvQxxNOilLaxb23C2zGq5tDtVbwxCFXuOROS2JMeNAhiri/wrYfoWeNfLKDRTsRJtG44+kuMxZj6xAOUDy0OlVY8UYweTJvXZPlv4dhUpNtJCRt/tecTi1Z7ZtLbXKqtMwWkkyBxNO3ZkC4gDDUFoP8ALyg136S9nrdwD3Do9iLls+JYIyeTBuHUDpSl2b2yLaAlojl18qt6afj4nBKqJ+ojpalyPt7AmMrKLi8p4gVuzibVggAJbLcBpJ+FD8P2utkAs8eGhn8JoVtrtXZ9dMrHUTlgxzAYip101S8x3xm15RsxmO0BGp8+R/yaDYfA/KcQJH0VrVuIlvZUR8fdQDZ+2t+VVWjMyr5SYr0FAtlAqgwOmpJ5k9TTsv8AxorTy1t7vvsDjj4srl2A22MFcQobbubWYb22TmOTmUYywA5ieHCq2NEcOHhwq9tDbQCllVmjgPVLHoJpdt41mdgUe2kTDxoxOoUgxl5wfwqaKlOO74+f8lDpPY1iXn3UNxdyfhHwq7iDQ3ENUuS1sxsd+AfiKVO0nqt99P03aaMQ1K3aI91vvp+m7UWTgqx8gfBDjRHCbQe1myR3omROgzCI4EEMwIPEEiqGA51aZaQhwTudq7xnRAWnMRn1l88evAHFYESCZk61lvtdfDBjlYgz3s51nEE6551OJuTrrp4yJK1yUrGCDbfuG613uhmAUwCBAuLc0E/WUe6rR7X4iFAIGVcojPwD2X9XNl/7FsGBqJmSZoKq13FYwQ2l2iu37YtvlCBy4C5lA1chQubKFXeOBpIECYAqglkmurNuTTLsXCKrBmVXA4qeBFHCOpgylQsqpUyJB6jQ/EUf2Z26x1iAmJulR7Nw71P6bk/hUW3tni3cYDgDp5HUfgRQihyYlbjNWaMrVo9U2B6YrZgY7DiRwuYcD/ytsdPcfdTDf22hum3h7eRYVt47DvqwDKUA0gg8ZNeFimjY/azE4ewpsXSu6bIykBlKOS6GDwh96CRHrJUOToocw/gYsj7nqV+6UWSCTy468+esfnQLG7UbWZoJb9L2II+ls2LnjDofzI/Co7vpEtv6+Gj7tyfwK1PHpsye8fmg3kj6nG0cWDS/fva0SxfaOw/C04/p/vQi/ilbgCPOK9PDFrlE82YlXs3DpED3caGq1Wbb1YhLDey7OdwpMCCSfBQSfyplxeEukhUtMLaeqFEzpqxI4k0vbC0W7cbgiZfNn0A/299TYbHnIUPeGmWdcpkGVnVeBGnWnXUfiLq2FExORWJ9kExznkPjApk2T3VVegAPnGv4zSzrIzmWMEjnpEZvHQH3UxbHBc6ctTTMmSGPF5tu7+n1FpNy2BXpE2kSiYZfai458FPdHvOvuFLOyOw+KxADKVtW59e5Mx1RQJb8BTLf7O33xivfyNbc5iUJIVU4WzIBBIjz1pwRswEEDXLEcgBqPKRp08qq/wB1ij00Vgabe7a/T4gLHJ5HrXAk/wD4jGh+W3f/AOa/h39KI2PRjhAPpXv3T/M+QDxAQD8zTIcw6cNYMxozQehhTUd4MJ1XSZ1OgXNJ0HDuMOunCodbfcfXuEvHejwWe/g7rgj/ALd0hlYdFeAVPnPuopsftGb1vK+l1NHB46aT/ereMxeQsG9mZ93GkvAbOuGcRmKu7tcCdFYyseNejgcZw8PI9uz9H+zJ57PVHnv7xqxFzMQT7Mke8RVK9drrEXOBHBhI/wBx7jIqjdu1PJOLphxd7ox78ceH+f5/aquKwbalRK9ZHOuLjE6DXyrMZjN2oQhTIlgeIY+I/Kgk9UWn24CSp7Ae+1LXaA9xvvp+m7TFjmE6aUtbcPcb76fpu1BlWxVj5B2zhxq6VqpsznV+KSuBrICtby1KVrWWumIstYRXcUR2VsZ77hLalmMwBHISeNZKzjdFHCrrTbYwbIBPQEEagg8ppcxGBa0xBBBBIIPIgwRRjZeMZQNJnkeHjPhTcdJ0wJ32Iu1lwb1o8B8FApbzUe7SNnZmAiTMdKXM1cyu5t+87jXlRNmq3s7FhSwacrqyNGpgwQQDoSrqjR/Ly4gablbW5S7DoZdkbNs3LatcuZCLjZxmUTaVbOiT7Za4QCdDr9WDZtdnbZdQb6qrq7glZOVbi2uR1728P3bebSYCzbarGcniSYgCdYA4DyokAHDsa0VBF4AlUIHcbvtY3hzHMMqhlZeBMsBQda4FdA0aBZMtFsDgLb/9wqBxLKI+OYf70HBqYXjAHQk/GiTBaDuMx6BRZs/w1MljxuP9Y9AOAFWNl3Asu3swF0zd8zBg6GInWl+29E9/CKoM65jHWIA+E/Gj1b2DW1BhLwLSpYzxzRM85I403bJlbU/W/IUk7Fsm5cVRz/Ada9CxOz2RFVYfQQVOskSBBioesyqljvnd/BfyPwQ82r0NfOpyOWiDCr1nnHuoS+PM8T141W2vi8rbvUbuVM/X9r+3uoZ8pqnoMOjHde07/DsJ6ieqfwDvzk31jwjieHTy8KifHsdMxjU8TxIgnzihPyitHEVeoCAoO+GzHQghj4H1vwJ95HWq1zEa9P8AatXr2Wwh+uzfBf8AmPhQ18RTnxQKW9l/5UHs5h7Lke55/wB0/Gh92/VjAYj1u6r6E5W4EqMwmNZgNrUgx1m7At2LWf6j5wWPS3cVwCT0IHgTwruaSb1ev9A41S0+gNfaBCwunUjnQu9eq8+MsGQ1p18UcmP9LD8zVDF4QgBkO8QmAygyDxysvFWj3dCajkx6RXxdwSPIT5/5FAdsHuN99P03aJ3TQnap+jb76fpu1LldofjW5W2XzojFDtl86JUlcDXyckVoiu60RXThwFpn7Pm2FJLsj6ZImPGSNaWqIbKcZ1zEhZEkakCdTFHF0zklaHldhfLoURv/AGSCIuwJ73MPA9bnGvWhF/YF61Km08gkGBOo0PCan+eEsKz2ZJkpac+sWgZnUQAoVW48ZZfGB1i5cuEsWbxJJ/On2m9hVNIxtiXH0KMCdNVYfjGlVMP6PsReulFXJl9Zrkqqzw5ak9BRK5jnUHKzac8x16xUWzPSEbLG3dLNbYydTmBHAzSOp2h5eQ8VuW/BpvQ5ij/3LXhpcj4x/tS7tTsRjMOWz2HKrxe330jrI1A8wK9Dw3pOwq6i9dU68m4xpTJsztCL6h7V1XmCZ185HGvI8bNF26/FUV6YngNq7Vy21e69oeymFxdrLdti3dYSl22qymujE8SOIgmPzryztH6PsTgiWjfWRrvEHAdXWSR5iR41Vh6qMnUtn98MVKDXACBrqajRqv7HeLoi2bpK3QEALZi1m4o0UgwCZMGYBNXWJorA12Gpgu3reQC5g3DDdT3HEIkZgpZ5UEWr+pzZpMxkq9bxSL6mFdVD2nym2gJlbZIVS2ZQxsXzCk8QvPTWcoVkarCPVnaDW1t5Ta3d7MuYFSpVRaQv3SIGa7mIj2TEKNDUwVk3HVFEliAKK9rOUP8A2A2dINwjUwq+XM0ybQxChnc+rZUuw8vVHv4e8VYwVhbdpVg/RpCxpy7xHUnWkrtlt1lHycMDmy3L2moPFLZI5AZWI6kdK8RX1GS//Xyiiv8Axx++QTiNoF2Zm4sSx8yZNcjEUL39dC/X0EZVwQtWFBiKv4C6FKs3FiFUc4JALfjQIY7+VT/nhWm2g2YPOoII6aGRp0qh5aVi9N7DG2OS/bbOd3u2lSqlhlc5e8szxC6jrwoTi1KQZDKZyspJUxEjWCCJGhAOo61ZyhMSyjS3dW6oB5ZkYhfNXC/AUB+WHLlnuyGjlMRPwMUuWSXc7GK7BzYWJ+lPlm+DD+5HvoZtIbu7cQey7AR4MYqx2efvs2kAAGdBE5iSeQhD8a1i9rYZWOWzvZJLXLjMCzEySqiIE+E0yTvFG33f0AX+R7dl9Sjj8eLkMVi4ZzkHuufrZfZY89YPHSq9jFMkkeqdGGuU+BqR7tp5IAtmeEsQR4GDVS+8+0NOA1A901I2UJETt7qG7TP0bffT9N2rzgjjVDaX8Nvvp+m7Sp8DIckGy+dEqG7L50Spa4DfJlZWVa2bhBcuBWLAEE91Wc6AngoJ98GK6cKlSYe2zuqJ6zEKOkkxqeQ8aKN2caT3gq5zb7/rAi3vdQkg/R6yOOnAmBLh+yt6C6OoEsmguE5DZuPIAUk5kV1ygTrFazoNxe0AXAUzbQZUnmsklz4sSW8JA5CmCztH5QTCqsKSFTRe6OQ8aGDsjcJHft6u6Ey2mQXWJOnMWXgeXjEGL2VcsWw5ZSC7W+7m0Ks68wNDu2PlHjBwnpYEo2jjHbW4ilzE6mauXtahNugk2+Q0kipu6mwuJe02a2zIeqkiuzbrN1Q1YVjt2Z9Jd1WC4pyw0AfmvmOYr13YuPtXLOfMtxWJQQwyMY1noYIEca+aTbpk7FdrjgnKuDcsOe+nMHgHXow/Goc/TWrh+X3wHGfqNnaz0anOWwFsjQlrBJIEc7Tsdfuk+XSkGzi2tuwIKuA9tgwgjMjW3BB4GGYeFe9bH2vbvW89i4t62IMA/SJ4OvEf5xrjavZTB48zdtLn1+kt/R3AOZJX1gPGl4urlDZ7r5r9zssaZ458/wBxluAwd6rIToIDsrPoBzygcdASNZqW52pvli7PLd1iSAdVNwg6+N1zHDXgIpqxPokABa1ioBJyrdt65eQLKdT5CuMH6JLzZS9xCjhvUkNpp7URNWrq8Nc/JifDkKGNtvvN20Fki0MvCF0AGmteidi+xTWYxF3+JErbPJTxJ/m8KYD2Rw2HuNfaM4bNJMnnPgK1tTbaKm8dhbtcidCx6AcSfAa1Ln6lzWmOy+b9wyOOt2Vds7dt2bTXpEIYtIT3rl72R1yrxJ6DxFeY429vZve0T9KOjt7Y/lc5tORkcCtE8RtJtqY6xaZjbtlt1bgZiinUtlnVjAJHgByrvH9iXspcdL1tlSyjsQW7+8tPehMoMoVtSC0AyJiDFnTY/DVy5fy9wqb1cC8LlbF2j/8A6Cu5ygu2TF44YtLgDEC4ENqCszlJuAxBVTrOlQ7M7Lh8Rdsvcjd21uAorHMXewqjvAFf46yY5aSNar1IVpA+9ruw8uvmPzo9iOwjg28txe/mDZwy5WX5WTlMQ4y4N+EGWUECQa3hew10kqty1nm6BIu6i1cW0xEpoSziAdeUTAPdaNpYCuY8mfF84PMHWo8SwmRoGEgdOo9xn8KqZ6w3PwrWag72cQXTcsnTeKIPGCDAMc4LA+6oL22wndwyC0o9pgr3n8XYiF+6sAePGoez1wrfV5hbYa45/kVTPxkDzIrrtFstrV1yAd2zFkYarqZyzyIJj4Gmt3BNdvtfUXXnp9/v9iHF4sOFZlEmZK92Y6wIqmyg8PgeNaS6IIPDiPA1wwg+VJbsalRhqltH+G330/Tdq2TVPaP8Nvv2/wBN2lS4DjyQ7L50Sobss6mr5bWhXAT5O62DGo0qMvWw1dOErXmK5STAJaP5jxPif851q3dKmQSDqNDyZcrfFTHlUIueFb3lYx3mPU8Z9/XzrRrnef58K2HrGOXSo8lS563lrHSHd11uqlC1uunCs1mo2tVcrCtajWVsHirllxctO1t11DKSCP8AOleh7D9MIQg4vDC40FTcstkZgRBlDpMdCPKkI2hUbYek5MEMntIJTaPWtjekbCMkNfu2SJAF5c0gHQyoYcI51JjvSRhQVC4i9c4yyWtAP9ZWdeleQCxUqpSV0cbu2deRnoO0fSNaGti3cuXOT4ggKvlbUmfeQKSMVjXutmuMWPUmYkzAHBR4CBUEVuqcWGGP2QJScuSxgb+S4jEAgMJDKriJg91gQdCeX40Zt3sKxY3VZcy3NUDIJF1ltwiDKMqhdCIJJnUajdhKxxFrIQGkkEzEhWPLy48qZsPcvkXQVtkvbulAlxlBDfKFkk6kEX3KqeOWSBFMbBQJPyU5wFcNlYIPpj9JP0bQZl2JUakKNTHAGR2wpuEJbfMTcVAd6xds15LakHmTuSeeYnhFWsftXEWhcdxafeEq0lywzXsWVJkx629C94wLazymA3r1xMNeG7G7ZrokuCotuxJaJ7gFgnu97UwDy1mKl57IuX8ykKzs2HjeqFttvmVlEiNfk+jA6E6dLDvgs8RdVTlGabjMikXi75SFBb/9eV1XVonSLgXFZCoyZtLSJmdmj6cmCTEOcNcEe1zjSR13tM4uNKIYYgGbjx3u8QWbvzAAzaRp5dMVdqrZyW2so6zIuZixGcLbJXvKACCzcCe6UnWapYfDM7hFHeJgCDx6QNaMYrtc5YZF7i5SBcZ3JK/J4Ly3eP8A068frN1EcWO1jqZCLIKwS1zMFBw8jMGkk/JbcsddW66a2aiq9+3btulti73IDtGVAgMlVkyZMSdOFdXdoPurbo7AqN1cgnWJNskcDK6a/UoUBVnB3gCVb1X0bw1kMPEH/ei1A0aN/NOZRPUDLPw0qErzHCtkQfI1zQ2EZVPaP8Nvv2/03auTVXaSxZJ+tcAHjlRi3/uL8aCXAUeQXYvFTIo3bxVoid4FPRlefioYGgFZQJh0MBvWvtk+F79us3tr7ZPhe/bpfrK7ZqGDe2vtk+F79us3tr7ZPhe/bpfrK1moYN7a+2T4Xv26ze2vtk+F79ul+srWahg3tr7ZPhe/bre/tfbJ8L37dL1ZWs1DDv7X2yf03v26zf2vtk+F79ul6srWzUMO/tfbJ8L37dZv7X2yfC9+3S9WVrZzSMO/tfbJ8L37dZv7X2yfC9+3S9WVtTNpQw7+19snwvft1m/tfbJ8L37dL1ZXdTNpQw7+19snwvft1m/tfbJ8L37dL1ZW1M2lDHbxdtSCt9QRwIF8EeRCaVINqCSflWpkEziJIJzEE5NZbU9TrSxWVtTNpQzptRQZ+UifHfHjmHA2/wCd/wCo9a0m0lUKBiYCnMoBxACtr3lATQ6nUa60s1lbUzaUNVnbOUgjEjRi4nfMA59sBrZGfWc3EHWZqqL1r7ZP6b37dL9ZW1M2lDDv7X2yf03v26zf2vtk+F79ul6srambShh39r7ZPhe/brN/a+2T4Xv26XqytqZtKGHf2vtk/pvft1m/tfbJ8L37dL1ZW1M2lDEMTYAlrpP8ttGLH3uFA89fI8KE7T2jvWEDIiiEQGYEyST7TEkkn8gABUrVC3Z1Kj//2Q=="/>
          <p:cNvSpPr>
            <a:spLocks noChangeAspect="1" noChangeArrowheads="1"/>
          </p:cNvSpPr>
          <p:nvPr/>
        </p:nvSpPr>
        <p:spPr bwMode="auto">
          <a:xfrm>
            <a:off x="673100" y="4556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pic>
        <p:nvPicPr>
          <p:cNvPr id="98312" name="Picture 22" descr="Full-size image (107 K)">
            <a:hlinkClick r:id="rId3" tooltip="Full-size image (107 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4975" y="-26014363"/>
            <a:ext cx="7172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http://www.tricitypsychology.com/blog/wp-content/uploads/2012/03/Pregnant-woman-and-Cell-phoen-texting.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3" y="1053783"/>
            <a:ext cx="18542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s://bellafind.s3.amazonaws.com/uploads/expert_review/hero_image/10/grid_6_Baby_Gear_Carriers_and_Wraps_Ergobaby_carrier_v4_.jpg">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3913" y="1597025"/>
            <a:ext cx="1357312"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F:\H_Drive from work 121228 USE THIS\redmayma (StaffHomeSCIFAC)\Photos\JEM cordless and cell use\dreamstimefree_24513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499" y="2743200"/>
            <a:ext cx="1880553" cy="1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descr="http://1.bp.blogspot.com/__BtpJmJT5NE/Rrdi9gEtXHI/AAAAAAAABRU/hLlSlot0YeM/s400/nerve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4365625"/>
            <a:ext cx="32559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http://1.bp.blogspot.com/__BtpJmJT5NE/Rrdi9gEtXHI/AAAAAAAABRU/hLlSlot0YeM/s400/nerves.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900" y="4365625"/>
            <a:ext cx="32543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58288" y="6368534"/>
            <a:ext cx="3190425" cy="369332"/>
          </a:xfrm>
          <a:prstGeom prst="rect">
            <a:avLst/>
          </a:prstGeom>
          <a:noFill/>
        </p:spPr>
        <p:txBody>
          <a:bodyPr wrap="none" rtlCol="0">
            <a:spAutoFit/>
          </a:bodyPr>
          <a:lstStyle/>
          <a:p>
            <a:r>
              <a:rPr lang="en-US" dirty="0" smtClean="0"/>
              <a:t>Slide courtesy of Dr. Devra Davis</a:t>
            </a:r>
            <a:endParaRPr lang="en-US" dirty="0"/>
          </a:p>
        </p:txBody>
      </p:sp>
    </p:spTree>
    <p:extLst>
      <p:ext uri="{BB962C8B-B14F-4D97-AF65-F5344CB8AC3E}">
        <p14:creationId xmlns:p14="http://schemas.microsoft.com/office/powerpoint/2010/main" val="1863949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20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07950" y="44450"/>
            <a:ext cx="8640763" cy="792163"/>
          </a:xfrm>
        </p:spPr>
        <p:txBody>
          <a:bodyPr/>
          <a:lstStyle/>
          <a:p>
            <a:pPr algn="ctr">
              <a:defRPr/>
            </a:pPr>
            <a:r>
              <a:rPr lang="en-NZ" sz="3600" dirty="0" smtClean="0">
                <a:solidFill>
                  <a:srgbClr val="FFFF00"/>
                </a:solidFill>
              </a:rPr>
              <a:t>MWR Myelin Research</a:t>
            </a:r>
            <a:endParaRPr lang="en-NZ" sz="3600" dirty="0">
              <a:solidFill>
                <a:srgbClr val="FFFF00"/>
              </a:solidFill>
            </a:endParaRPr>
          </a:p>
        </p:txBody>
      </p:sp>
      <p:sp>
        <p:nvSpPr>
          <p:cNvPr id="2" name="Content Placeholder 1"/>
          <p:cNvSpPr>
            <a:spLocks noGrp="1"/>
          </p:cNvSpPr>
          <p:nvPr>
            <p:ph idx="1"/>
          </p:nvPr>
        </p:nvSpPr>
        <p:spPr>
          <a:xfrm>
            <a:off x="162026" y="797267"/>
            <a:ext cx="8964612" cy="5689600"/>
          </a:xfrm>
        </p:spPr>
        <p:txBody>
          <a:bodyPr>
            <a:normAutofit fontScale="92500" lnSpcReduction="10000"/>
          </a:bodyPr>
          <a:lstStyle/>
          <a:p>
            <a:pPr>
              <a:defRPr/>
            </a:pPr>
            <a:r>
              <a:rPr lang="en-NZ" dirty="0" smtClean="0">
                <a:solidFill>
                  <a:srgbClr val="FFFF00"/>
                </a:solidFill>
                <a:latin typeface="Lucida Sans" pitchFamily="34" charset="0"/>
              </a:rPr>
              <a:t>Very little research on effect of RF on myelin</a:t>
            </a:r>
          </a:p>
          <a:p>
            <a:pPr>
              <a:defRPr/>
            </a:pPr>
            <a:r>
              <a:rPr lang="en-NZ" dirty="0" smtClean="0">
                <a:solidFill>
                  <a:srgbClr val="FFFF00"/>
                </a:solidFill>
                <a:latin typeface="Lucida Sans" pitchFamily="34" charset="0"/>
              </a:rPr>
              <a:t>None exploring effects on under-myelinated CNS</a:t>
            </a:r>
          </a:p>
          <a:p>
            <a:pPr>
              <a:defRPr/>
            </a:pPr>
            <a:r>
              <a:rPr lang="en-NZ" dirty="0" smtClean="0">
                <a:solidFill>
                  <a:srgbClr val="FFFF00"/>
                </a:solidFill>
                <a:latin typeface="Lucida Sans" pitchFamily="34" charset="0"/>
              </a:rPr>
              <a:t>No age-dependent research</a:t>
            </a:r>
          </a:p>
          <a:p>
            <a:pPr>
              <a:defRPr/>
            </a:pPr>
            <a:endParaRPr lang="en-NZ" sz="900" dirty="0" smtClean="0">
              <a:latin typeface="Lucida Sans" pitchFamily="34" charset="0"/>
            </a:endParaRPr>
          </a:p>
          <a:p>
            <a:pPr marL="18288" indent="0">
              <a:buFont typeface="Wingdings" pitchFamily="2" charset="2"/>
              <a:buNone/>
              <a:defRPr/>
            </a:pPr>
            <a:r>
              <a:rPr lang="en-NZ" sz="2800" dirty="0" smtClean="0">
                <a:solidFill>
                  <a:srgbClr val="FFFF00"/>
                </a:solidFill>
                <a:latin typeface="Lucida Sans" pitchFamily="34" charset="0"/>
              </a:rPr>
              <a:t>RESEARCH:</a:t>
            </a:r>
          </a:p>
          <a:p>
            <a:pPr marL="18288" indent="0">
              <a:buFont typeface="Wingdings" pitchFamily="2" charset="2"/>
              <a:buNone/>
              <a:defRPr/>
            </a:pPr>
            <a:r>
              <a:rPr lang="en-NZ" sz="2000" dirty="0" smtClean="0">
                <a:latin typeface="Arial" pitchFamily="34" charset="0"/>
                <a:cs typeface="Arial" pitchFamily="34" charset="0"/>
              </a:rPr>
              <a:t>RF exposure, 3 GHz,  3 </a:t>
            </a:r>
            <a:r>
              <a:rPr lang="en-NZ" sz="2000" dirty="0">
                <a:latin typeface="Arial" pitchFamily="34" charset="0"/>
                <a:cs typeface="Arial" pitchFamily="34" charset="0"/>
              </a:rPr>
              <a:t>hours daily for 30 days (athermal doses)</a:t>
            </a:r>
          </a:p>
          <a:p>
            <a:pPr marL="18288" indent="0">
              <a:buFont typeface="Wingdings" pitchFamily="2" charset="2"/>
              <a:buNone/>
              <a:defRPr/>
            </a:pPr>
            <a:r>
              <a:rPr lang="en-NZ" sz="2000" u="sng" dirty="0">
                <a:latin typeface="Arial" pitchFamily="34" charset="0"/>
                <a:cs typeface="Arial" pitchFamily="34" charset="0"/>
              </a:rPr>
              <a:t>Guinea pigs</a:t>
            </a:r>
            <a:r>
              <a:rPr lang="en-NZ" sz="2000" dirty="0">
                <a:latin typeface="Arial" pitchFamily="34" charset="0"/>
                <a:cs typeface="Arial" pitchFamily="34" charset="0"/>
              </a:rPr>
              <a:t>: 3.5 </a:t>
            </a:r>
            <a:r>
              <a:rPr lang="en-NZ" sz="2000" dirty="0" err="1" smtClean="0">
                <a:latin typeface="Arial" pitchFamily="34" charset="0"/>
                <a:cs typeface="Arial" pitchFamily="34" charset="0"/>
              </a:rPr>
              <a:t>mW</a:t>
            </a:r>
            <a:r>
              <a:rPr lang="en-NZ" sz="2000" dirty="0" smtClean="0">
                <a:latin typeface="Arial" pitchFamily="34" charset="0"/>
                <a:cs typeface="Arial" pitchFamily="34" charset="0"/>
              </a:rPr>
              <a:t>/cm</a:t>
            </a:r>
            <a:r>
              <a:rPr lang="en-NZ" sz="2000" baseline="30000" dirty="0" smtClean="0">
                <a:latin typeface="Arial" pitchFamily="34" charset="0"/>
                <a:cs typeface="Arial" pitchFamily="34" charset="0"/>
              </a:rPr>
              <a:t>2 </a:t>
            </a:r>
            <a:r>
              <a:rPr lang="en-NZ" sz="2000" dirty="0" smtClean="0">
                <a:latin typeface="Arial" pitchFamily="34" charset="0"/>
                <a:cs typeface="Arial" pitchFamily="34" charset="0"/>
              </a:rPr>
              <a:t>(SAR </a:t>
            </a:r>
            <a:r>
              <a:rPr lang="en-NZ" sz="2000" dirty="0">
                <a:latin typeface="Arial" pitchFamily="34" charset="0"/>
                <a:cs typeface="Arial" pitchFamily="34" charset="0"/>
              </a:rPr>
              <a:t>0.53 W/kg </a:t>
            </a:r>
            <a:r>
              <a:rPr lang="en-NZ" sz="2000" dirty="0" smtClean="0">
                <a:latin typeface="Arial" pitchFamily="34" charset="0"/>
                <a:cs typeface="Arial" pitchFamily="34" charset="0"/>
              </a:rPr>
              <a:t>)</a:t>
            </a:r>
            <a:endParaRPr lang="en-NZ" sz="2000" dirty="0">
              <a:latin typeface="Arial" pitchFamily="34" charset="0"/>
              <a:cs typeface="Arial" pitchFamily="34" charset="0"/>
            </a:endParaRPr>
          </a:p>
          <a:p>
            <a:pPr marL="18288" indent="0">
              <a:buFont typeface="Wingdings" pitchFamily="2" charset="2"/>
              <a:buNone/>
              <a:defRPr/>
            </a:pPr>
            <a:r>
              <a:rPr lang="en-NZ" sz="2000" u="sng" dirty="0">
                <a:latin typeface="Arial" pitchFamily="34" charset="0"/>
                <a:cs typeface="Arial" pitchFamily="34" charset="0"/>
              </a:rPr>
              <a:t>Rabbits </a:t>
            </a:r>
            <a:r>
              <a:rPr lang="en-NZ" sz="2000" dirty="0">
                <a:latin typeface="Arial" pitchFamily="34" charset="0"/>
                <a:cs typeface="Arial" pitchFamily="34" charset="0"/>
              </a:rPr>
              <a:t>5 </a:t>
            </a:r>
            <a:r>
              <a:rPr lang="en-NZ" sz="2000" dirty="0" err="1" smtClean="0">
                <a:latin typeface="Arial" pitchFamily="34" charset="0"/>
                <a:cs typeface="Arial" pitchFamily="34" charset="0"/>
              </a:rPr>
              <a:t>mW</a:t>
            </a:r>
            <a:r>
              <a:rPr lang="en-NZ" sz="2000" dirty="0" smtClean="0">
                <a:latin typeface="Arial" pitchFamily="34" charset="0"/>
                <a:cs typeface="Arial" pitchFamily="34" charset="0"/>
              </a:rPr>
              <a:t>/cm</a:t>
            </a:r>
            <a:r>
              <a:rPr lang="en-NZ" sz="2000" baseline="30000" dirty="0" smtClean="0">
                <a:latin typeface="Arial" pitchFamily="34" charset="0"/>
                <a:cs typeface="Arial" pitchFamily="34" charset="0"/>
              </a:rPr>
              <a:t>2</a:t>
            </a:r>
            <a:r>
              <a:rPr lang="en-NZ" sz="2000" dirty="0" smtClean="0">
                <a:latin typeface="Arial" pitchFamily="34" charset="0"/>
                <a:cs typeface="Arial" pitchFamily="34" charset="0"/>
              </a:rPr>
              <a:t> (SAR </a:t>
            </a:r>
            <a:r>
              <a:rPr lang="en-NZ" sz="2000" dirty="0">
                <a:latin typeface="Arial" pitchFamily="34" charset="0"/>
                <a:cs typeface="Arial" pitchFamily="34" charset="0"/>
              </a:rPr>
              <a:t>0.75 </a:t>
            </a:r>
            <a:r>
              <a:rPr lang="en-NZ" sz="2000" dirty="0" smtClean="0">
                <a:latin typeface="Arial" pitchFamily="34" charset="0"/>
                <a:cs typeface="Arial" pitchFamily="34" charset="0"/>
              </a:rPr>
              <a:t>W/kg)</a:t>
            </a:r>
          </a:p>
          <a:p>
            <a:pPr marL="18288" indent="0">
              <a:buFont typeface="Wingdings" pitchFamily="2" charset="2"/>
              <a:buNone/>
              <a:defRPr/>
            </a:pPr>
            <a:endParaRPr lang="en-NZ" sz="2000" dirty="0" smtClean="0">
              <a:latin typeface="Arial" pitchFamily="34" charset="0"/>
              <a:cs typeface="Arial" pitchFamily="34" charset="0"/>
            </a:endParaRPr>
          </a:p>
          <a:p>
            <a:pPr marL="18288" indent="0">
              <a:buFont typeface="Wingdings" pitchFamily="2" charset="2"/>
              <a:buNone/>
              <a:defRPr/>
            </a:pPr>
            <a:r>
              <a:rPr lang="en-NZ" sz="2600" b="1" dirty="0" smtClean="0">
                <a:solidFill>
                  <a:srgbClr val="FFFF00"/>
                </a:solidFill>
                <a:latin typeface="Arial" pitchFamily="34" charset="0"/>
                <a:cs typeface="Arial" pitchFamily="34" charset="0"/>
              </a:rPr>
              <a:t>RESULT: </a:t>
            </a:r>
            <a:r>
              <a:rPr lang="en-NZ" sz="2600" b="1" dirty="0">
                <a:solidFill>
                  <a:srgbClr val="FFFF00"/>
                </a:solidFill>
                <a:latin typeface="Arial" pitchFamily="34" charset="0"/>
                <a:cs typeface="Arial" pitchFamily="34" charset="0"/>
              </a:rPr>
              <a:t>Myelin degeneration and glial cell </a:t>
            </a:r>
            <a:r>
              <a:rPr lang="en-NZ" sz="2600" b="1" dirty="0" smtClean="0">
                <a:solidFill>
                  <a:srgbClr val="FFFF00"/>
                </a:solidFill>
                <a:latin typeface="Arial" pitchFamily="34" charset="0"/>
                <a:cs typeface="Arial" pitchFamily="34" charset="0"/>
              </a:rPr>
              <a:t>proliferation </a:t>
            </a:r>
            <a:r>
              <a:rPr lang="en-NZ" sz="1800" b="1" dirty="0" smtClean="0">
                <a:solidFill>
                  <a:srgbClr val="FFFF00"/>
                </a:solidFill>
                <a:latin typeface="Arial" pitchFamily="34" charset="0"/>
                <a:cs typeface="Arial" pitchFamily="34" charset="0"/>
              </a:rPr>
              <a:t>[15]</a:t>
            </a:r>
            <a:endParaRPr lang="en-NZ" sz="1800" b="1" dirty="0">
              <a:solidFill>
                <a:srgbClr val="FFFF00"/>
              </a:solidFill>
              <a:latin typeface="Arial" pitchFamily="34" charset="0"/>
              <a:cs typeface="Arial" pitchFamily="34" charset="0"/>
            </a:endParaRPr>
          </a:p>
          <a:p>
            <a:pPr marL="18288" indent="0">
              <a:buFont typeface="Wingdings" pitchFamily="2" charset="2"/>
              <a:buNone/>
              <a:defRPr/>
            </a:pPr>
            <a:endParaRPr lang="en-NZ" sz="2000" dirty="0">
              <a:latin typeface="Arial" pitchFamily="34" charset="0"/>
              <a:cs typeface="Arial" pitchFamily="34" charset="0"/>
            </a:endParaRPr>
          </a:p>
          <a:p>
            <a:pPr marL="18288" indent="0">
              <a:buFont typeface="Wingdings" pitchFamily="2" charset="2"/>
              <a:buNone/>
              <a:defRPr/>
            </a:pPr>
            <a:r>
              <a:rPr lang="en-US" sz="2000" dirty="0" smtClean="0">
                <a:latin typeface="Arial" pitchFamily="34" charset="0"/>
                <a:cs typeface="Arial" pitchFamily="34" charset="0"/>
              </a:rPr>
              <a:t>Continuous-wave RF exposure, 2.45 GHz, 5 </a:t>
            </a:r>
            <a:r>
              <a:rPr lang="en-US" sz="2000" dirty="0" err="1">
                <a:latin typeface="Arial" pitchFamily="34" charset="0"/>
                <a:cs typeface="Arial" pitchFamily="34" charset="0"/>
              </a:rPr>
              <a:t>hr</a:t>
            </a:r>
            <a:r>
              <a:rPr lang="en-US" sz="2000" dirty="0">
                <a:latin typeface="Arial" pitchFamily="34" charset="0"/>
                <a:cs typeface="Arial" pitchFamily="34" charset="0"/>
              </a:rPr>
              <a:t>/day, 5 day/week for 22 </a:t>
            </a:r>
            <a:r>
              <a:rPr lang="en-US" sz="2000" dirty="0" smtClean="0">
                <a:latin typeface="Arial" pitchFamily="34" charset="0"/>
                <a:cs typeface="Arial" pitchFamily="34" charset="0"/>
              </a:rPr>
              <a:t>weeks </a:t>
            </a:r>
          </a:p>
          <a:p>
            <a:pPr marL="18288" indent="0">
              <a:buFont typeface="Wingdings" pitchFamily="2" charset="2"/>
              <a:buNone/>
              <a:defRPr/>
            </a:pPr>
            <a:r>
              <a:rPr lang="en-US" sz="2000" u="sng" dirty="0" smtClean="0">
                <a:latin typeface="Arial" pitchFamily="34" charset="0"/>
                <a:cs typeface="Arial" pitchFamily="34" charset="0"/>
              </a:rPr>
              <a:t>Rats</a:t>
            </a:r>
            <a:r>
              <a:rPr lang="en-US" sz="2000" dirty="0" smtClean="0">
                <a:latin typeface="Arial" pitchFamily="34" charset="0"/>
                <a:cs typeface="Arial" pitchFamily="34" charset="0"/>
              </a:rPr>
              <a:t> : SAR </a:t>
            </a:r>
            <a:r>
              <a:rPr lang="en-US" sz="2000" dirty="0">
                <a:latin typeface="Arial" pitchFamily="34" charset="0"/>
                <a:cs typeface="Arial" pitchFamily="34" charset="0"/>
              </a:rPr>
              <a:t>2.3 </a:t>
            </a:r>
            <a:r>
              <a:rPr lang="en-US" sz="2000" dirty="0" smtClean="0">
                <a:latin typeface="Arial" pitchFamily="34" charset="0"/>
                <a:cs typeface="Arial" pitchFamily="34" charset="0"/>
              </a:rPr>
              <a:t>W/kg</a:t>
            </a:r>
          </a:p>
          <a:p>
            <a:pPr marL="18288" indent="0">
              <a:buFont typeface="Wingdings" pitchFamily="2" charset="2"/>
              <a:buNone/>
              <a:defRPr/>
            </a:pPr>
            <a:endParaRPr lang="en-US" sz="2000" dirty="0" smtClean="0">
              <a:latin typeface="Arial" pitchFamily="34" charset="0"/>
              <a:cs typeface="Arial" pitchFamily="34" charset="0"/>
            </a:endParaRPr>
          </a:p>
          <a:p>
            <a:pPr marL="18288" indent="0">
              <a:buFont typeface="Wingdings" pitchFamily="2" charset="2"/>
              <a:buNone/>
              <a:defRPr/>
            </a:pPr>
            <a:r>
              <a:rPr lang="en-US" sz="2600" b="1" dirty="0" smtClean="0">
                <a:solidFill>
                  <a:srgbClr val="FFFF00"/>
                </a:solidFill>
                <a:latin typeface="Arial" pitchFamily="34" charset="0"/>
                <a:cs typeface="Arial" pitchFamily="34" charset="0"/>
              </a:rPr>
              <a:t>RESULT :An </a:t>
            </a:r>
            <a:r>
              <a:rPr lang="en-US" sz="2600" b="1" dirty="0">
                <a:solidFill>
                  <a:srgbClr val="FFFF00"/>
                </a:solidFill>
                <a:latin typeface="Arial" pitchFamily="34" charset="0"/>
                <a:cs typeface="Arial" pitchFamily="34" charset="0"/>
              </a:rPr>
              <a:t>increase in myelin </a:t>
            </a:r>
            <a:r>
              <a:rPr lang="en-US" sz="2600" b="1" dirty="0" smtClean="0">
                <a:solidFill>
                  <a:srgbClr val="FFFF00"/>
                </a:solidFill>
                <a:latin typeface="Arial" pitchFamily="34" charset="0"/>
                <a:cs typeface="Arial" pitchFamily="34" charset="0"/>
              </a:rPr>
              <a:t>degeneration around neurons </a:t>
            </a:r>
            <a:r>
              <a:rPr lang="en-US" sz="2600" b="1" dirty="0">
                <a:solidFill>
                  <a:srgbClr val="FFFF00"/>
                </a:solidFill>
                <a:latin typeface="Arial" pitchFamily="34" charset="0"/>
                <a:cs typeface="Arial" pitchFamily="34" charset="0"/>
              </a:rPr>
              <a:t>in the brain of rats at 6 weeks after </a:t>
            </a:r>
            <a:r>
              <a:rPr lang="en-US" sz="2600" b="1" dirty="0" smtClean="0">
                <a:solidFill>
                  <a:srgbClr val="FFFF00"/>
                </a:solidFill>
                <a:latin typeface="Arial" pitchFamily="34" charset="0"/>
                <a:cs typeface="Arial" pitchFamily="34" charset="0"/>
              </a:rPr>
              <a:t>exposure </a:t>
            </a:r>
            <a:r>
              <a:rPr lang="en-US" sz="1800" b="1" dirty="0" smtClean="0">
                <a:solidFill>
                  <a:srgbClr val="FFFF00"/>
                </a:solidFill>
                <a:latin typeface="Arial" pitchFamily="34" charset="0"/>
                <a:cs typeface="Arial" pitchFamily="34" charset="0"/>
              </a:rPr>
              <a:t>[16]</a:t>
            </a:r>
            <a:endParaRPr lang="en-NZ" sz="1800" dirty="0" smtClean="0">
              <a:latin typeface="Arial" pitchFamily="34" charset="0"/>
              <a:cs typeface="Arial" pitchFamily="34" charset="0"/>
            </a:endParaRPr>
          </a:p>
        </p:txBody>
      </p:sp>
      <p:pic>
        <p:nvPicPr>
          <p:cNvPr id="100356" name="Picture 2" descr="Baby wearing glasses chewing on cell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905000"/>
            <a:ext cx="12969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Box 4"/>
          <p:cNvSpPr txBox="1">
            <a:spLocks noChangeArrowheads="1"/>
          </p:cNvSpPr>
          <p:nvPr/>
        </p:nvSpPr>
        <p:spPr bwMode="auto">
          <a:xfrm>
            <a:off x="8742363" y="6484938"/>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r>
              <a:rPr lang="en-NZ" altLang="en-US"/>
              <a:t>9</a:t>
            </a:r>
          </a:p>
        </p:txBody>
      </p:sp>
      <p:sp>
        <p:nvSpPr>
          <p:cNvPr id="4" name="TextBox 3"/>
          <p:cNvSpPr txBox="1"/>
          <p:nvPr/>
        </p:nvSpPr>
        <p:spPr>
          <a:xfrm>
            <a:off x="4529287" y="6462827"/>
            <a:ext cx="4190891" cy="369332"/>
          </a:xfrm>
          <a:prstGeom prst="rect">
            <a:avLst/>
          </a:prstGeom>
          <a:noFill/>
        </p:spPr>
        <p:txBody>
          <a:bodyPr wrap="none" rtlCol="0">
            <a:spAutoFit/>
          </a:bodyPr>
          <a:lstStyle/>
          <a:p>
            <a:r>
              <a:rPr lang="en-US" dirty="0" smtClean="0"/>
              <a:t>Slide adapted from slide by Dr. Devra Davis</a:t>
            </a:r>
            <a:endParaRPr lang="en-US" dirty="0"/>
          </a:p>
        </p:txBody>
      </p:sp>
    </p:spTree>
    <p:extLst>
      <p:ext uri="{BB962C8B-B14F-4D97-AF65-F5344CB8AC3E}">
        <p14:creationId xmlns:p14="http://schemas.microsoft.com/office/powerpoint/2010/main" val="23738017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381000" y="457200"/>
            <a:ext cx="8229600" cy="1143000"/>
          </a:xfrm>
        </p:spPr>
        <p:txBody>
          <a:bodyPr>
            <a:normAutofit fontScale="90000"/>
          </a:bodyPr>
          <a:lstStyle/>
          <a:p>
            <a:r>
              <a:rPr lang="en-US" altLang="en-US" smtClean="0">
                <a:solidFill>
                  <a:srgbClr val="FFFF00"/>
                </a:solidFill>
              </a:rPr>
              <a:t>Marketing for Cell Phones and Gear in Bras</a:t>
            </a:r>
          </a:p>
        </p:txBody>
      </p:sp>
      <p:pic>
        <p:nvPicPr>
          <p:cNvPr id="121860" name="Picture 4" descr="amazonb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828801"/>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323" y="1828800"/>
            <a:ext cx="395918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651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0-#ppt_w/2"/>
                                          </p:val>
                                        </p:tav>
                                        <p:tav tm="100000">
                                          <p:val>
                                            <p:strVal val="#ppt_x"/>
                                          </p:val>
                                        </p:tav>
                                      </p:tavLst>
                                    </p:anim>
                                    <p:anim calcmode="lin" valueType="num">
                                      <p:cBhvr additive="base">
                                        <p:cTn id="8" dur="500" fill="hold"/>
                                        <p:tgtEl>
                                          <p:spTgt spid="1218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304800" y="228600"/>
            <a:ext cx="8305800" cy="1981200"/>
          </a:xfrm>
        </p:spPr>
        <p:txBody>
          <a:bodyPr>
            <a:normAutofit/>
          </a:bodyPr>
          <a:lstStyle/>
          <a:p>
            <a:r>
              <a:rPr lang="en-US" altLang="en-US" dirty="0" smtClean="0">
                <a:solidFill>
                  <a:srgbClr val="FFFF00"/>
                </a:solidFill>
              </a:rPr>
              <a:t>Now 5 Case </a:t>
            </a:r>
            <a:r>
              <a:rPr lang="en-US" altLang="en-US" dirty="0" smtClean="0">
                <a:solidFill>
                  <a:srgbClr val="FFFF00"/>
                </a:solidFill>
              </a:rPr>
              <a:t>Reports </a:t>
            </a:r>
            <a:r>
              <a:rPr lang="en-US" altLang="en-US" i="1" dirty="0" smtClean="0">
                <a:solidFill>
                  <a:srgbClr val="FFFF00"/>
                </a:solidFill>
              </a:rPr>
              <a:t>So Far</a:t>
            </a:r>
            <a:r>
              <a:rPr lang="en-US" altLang="en-US" sz="3200" dirty="0" smtClean="0"/>
              <a:t/>
            </a:r>
            <a:br>
              <a:rPr lang="en-US" altLang="en-US" sz="3200" dirty="0" smtClean="0"/>
            </a:br>
            <a:r>
              <a:rPr lang="en-US" altLang="en-US" sz="2800" dirty="0">
                <a:solidFill>
                  <a:srgbClr val="FFFF00"/>
                </a:solidFill>
                <a:latin typeface="Times New Roman" pitchFamily="18" charset="0"/>
                <a:cs typeface="Times New Roman" pitchFamily="18" charset="0"/>
              </a:rPr>
              <a:t> Five </a:t>
            </a:r>
            <a:r>
              <a:rPr lang="en-US" altLang="en-US" sz="2800" dirty="0" smtClean="0">
                <a:solidFill>
                  <a:srgbClr val="FFFF00"/>
                </a:solidFill>
                <a:latin typeface="Times New Roman" pitchFamily="18" charset="0"/>
                <a:cs typeface="Times New Roman" pitchFamily="18" charset="0"/>
              </a:rPr>
              <a:t>Young Women</a:t>
            </a:r>
            <a:r>
              <a:rPr lang="en-US" altLang="en-US" sz="2800" dirty="0">
                <a:solidFill>
                  <a:srgbClr val="FFFF00"/>
                </a:solidFill>
                <a:latin typeface="Times New Roman" pitchFamily="18" charset="0"/>
                <a:cs typeface="Times New Roman" pitchFamily="18" charset="0"/>
              </a:rPr>
              <a:t/>
            </a:r>
            <a:br>
              <a:rPr lang="en-US" altLang="en-US" sz="2800" dirty="0">
                <a:solidFill>
                  <a:srgbClr val="FFFF00"/>
                </a:solidFill>
                <a:latin typeface="Times New Roman" pitchFamily="18" charset="0"/>
                <a:cs typeface="Times New Roman" pitchFamily="18" charset="0"/>
              </a:rPr>
            </a:br>
            <a:r>
              <a:rPr lang="en-US" altLang="en-US" sz="2800" dirty="0">
                <a:solidFill>
                  <a:srgbClr val="FFFF00"/>
                </a:solidFill>
                <a:latin typeface="Times New Roman" pitchFamily="18" charset="0"/>
                <a:cs typeface="Times New Roman" pitchFamily="18" charset="0"/>
              </a:rPr>
              <a:t>Breast Cancers located where cell phones were </a:t>
            </a:r>
            <a:r>
              <a:rPr lang="en-US" altLang="en-US" sz="2800" dirty="0" smtClean="0">
                <a:solidFill>
                  <a:srgbClr val="FFFF00"/>
                </a:solidFill>
                <a:latin typeface="Times New Roman" pitchFamily="18" charset="0"/>
                <a:cs typeface="Times New Roman" pitchFamily="18" charset="0"/>
              </a:rPr>
              <a:t>stored</a:t>
            </a:r>
            <a:endParaRPr lang="en-US" altLang="en-US" sz="3200" dirty="0" smtClean="0"/>
          </a:p>
        </p:txBody>
      </p:sp>
      <p:pic>
        <p:nvPicPr>
          <p:cNvPr id="126979" name="Pictur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467100" y="4210882"/>
            <a:ext cx="2209800" cy="2647118"/>
          </a:xfrm>
        </p:spPr>
      </p:pic>
      <p:sp>
        <p:nvSpPr>
          <p:cNvPr id="126980" name="Rectangle 3"/>
          <p:cNvSpPr>
            <a:spLocks noChangeArrowheads="1"/>
          </p:cNvSpPr>
          <p:nvPr/>
        </p:nvSpPr>
        <p:spPr bwMode="auto">
          <a:xfrm>
            <a:off x="6553200" y="6259513"/>
            <a:ext cx="25781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dirty="0">
                <a:solidFill>
                  <a:srgbClr val="FFFFFF"/>
                </a:solidFill>
              </a:rPr>
              <a:t>John West et </a:t>
            </a:r>
            <a:r>
              <a:rPr lang="en-US" altLang="en-US" sz="2000" b="1" dirty="0" smtClean="0">
                <a:solidFill>
                  <a:srgbClr val="FFFFFF"/>
                </a:solidFill>
              </a:rPr>
              <a:t>al </a:t>
            </a:r>
            <a:r>
              <a:rPr lang="en-US" altLang="en-US" sz="1700" b="1" dirty="0" smtClean="0">
                <a:solidFill>
                  <a:srgbClr val="FFFFFF"/>
                </a:solidFill>
              </a:rPr>
              <a:t>[18] </a:t>
            </a:r>
            <a:endParaRPr lang="en-US" altLang="en-US" sz="1700" b="1" dirty="0">
              <a:solidFill>
                <a:srgbClr val="FFFFFF"/>
              </a:solidFill>
            </a:endParaRPr>
          </a:p>
        </p:txBody>
      </p:sp>
      <p:sp>
        <p:nvSpPr>
          <p:cNvPr id="2" name="Rectangle 1"/>
          <p:cNvSpPr/>
          <p:nvPr/>
        </p:nvSpPr>
        <p:spPr>
          <a:xfrm>
            <a:off x="457200" y="2209800"/>
            <a:ext cx="8077200" cy="830997"/>
          </a:xfrm>
          <a:prstGeom prst="rect">
            <a:avLst/>
          </a:prstGeom>
        </p:spPr>
        <p:txBody>
          <a:bodyPr wrap="square">
            <a:spAutoFit/>
          </a:bodyPr>
          <a:lstStyle/>
          <a:p>
            <a:pPr marL="457200" indent="-457200">
              <a:buFont typeface="Arial" panose="020B0604020202020204" pitchFamily="34" charset="0"/>
              <a:buChar char="•"/>
            </a:pPr>
            <a:r>
              <a:rPr lang="en-US" altLang="en-US" sz="2400" dirty="0">
                <a:solidFill>
                  <a:srgbClr val="FFFF00"/>
                </a:solidFill>
              </a:rPr>
              <a:t>Two cases = Age 21 with multi-focal tumors found where cell phones kept in bra from age </a:t>
            </a:r>
            <a:endParaRPr lang="en-US" altLang="en-US" sz="2400" dirty="0" smtClean="0">
              <a:solidFill>
                <a:srgbClr val="FFFF00"/>
              </a:solidFill>
            </a:endParaRPr>
          </a:p>
        </p:txBody>
      </p:sp>
      <p:sp>
        <p:nvSpPr>
          <p:cNvPr id="3" name="Rectangle 2"/>
          <p:cNvSpPr/>
          <p:nvPr/>
        </p:nvSpPr>
        <p:spPr>
          <a:xfrm>
            <a:off x="609600" y="3040797"/>
            <a:ext cx="7924800" cy="1200329"/>
          </a:xfrm>
          <a:prstGeom prst="rect">
            <a:avLst/>
          </a:prstGeom>
        </p:spPr>
        <p:txBody>
          <a:bodyPr wrap="square">
            <a:spAutoFit/>
          </a:bodyPr>
          <a:lstStyle/>
          <a:p>
            <a:pPr marL="914400" lvl="1" indent="-457200">
              <a:buFont typeface="Arial" panose="020B0604020202020204" pitchFamily="34" charset="0"/>
              <a:buChar char="•"/>
            </a:pPr>
            <a:r>
              <a:rPr lang="en-US" altLang="en-US" sz="2400" dirty="0">
                <a:solidFill>
                  <a:srgbClr val="FFFF00"/>
                </a:solidFill>
              </a:rPr>
              <a:t>One adolescent </a:t>
            </a:r>
            <a:r>
              <a:rPr lang="en-US" altLang="en-US" sz="2400" dirty="0" smtClean="0">
                <a:solidFill>
                  <a:srgbClr val="FFFF00"/>
                </a:solidFill>
              </a:rPr>
              <a:t>placed </a:t>
            </a:r>
            <a:r>
              <a:rPr lang="en-US" altLang="en-US" sz="2400" dirty="0">
                <a:solidFill>
                  <a:srgbClr val="FFFF00"/>
                </a:solidFill>
              </a:rPr>
              <a:t>cell phone in bra from </a:t>
            </a:r>
            <a:r>
              <a:rPr lang="en-US" altLang="en-US" sz="2400" dirty="0" smtClean="0">
                <a:solidFill>
                  <a:srgbClr val="FFFF00"/>
                </a:solidFill>
              </a:rPr>
              <a:t>age 13 </a:t>
            </a:r>
            <a:r>
              <a:rPr lang="en-US" altLang="en-US" sz="2400" dirty="0">
                <a:solidFill>
                  <a:srgbClr val="FFFF00"/>
                </a:solidFill>
              </a:rPr>
              <a:t>to 21 when she was diagnosed with multiple primary breast cancers</a:t>
            </a:r>
            <a:endParaRPr lang="en-US" sz="2400" dirty="0">
              <a:solidFill>
                <a:srgbClr val="FFFF00"/>
              </a:solidFill>
            </a:endParaRPr>
          </a:p>
        </p:txBody>
      </p:sp>
    </p:spTree>
    <p:extLst>
      <p:ext uri="{BB962C8B-B14F-4D97-AF65-F5344CB8AC3E}">
        <p14:creationId xmlns:p14="http://schemas.microsoft.com/office/powerpoint/2010/main" val="2161817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z="4800" dirty="0" smtClean="0">
                <a:solidFill>
                  <a:srgbClr val="FFFF00"/>
                </a:solidFill>
              </a:rPr>
              <a:t>Summary of 5+ Cases</a:t>
            </a:r>
          </a:p>
        </p:txBody>
      </p:sp>
      <p:sp>
        <p:nvSpPr>
          <p:cNvPr id="130051" name="Content Placeholder 2"/>
          <p:cNvSpPr>
            <a:spLocks noGrp="1"/>
          </p:cNvSpPr>
          <p:nvPr>
            <p:ph idx="1"/>
          </p:nvPr>
        </p:nvSpPr>
        <p:spPr>
          <a:xfrm>
            <a:off x="457200" y="1265238"/>
            <a:ext cx="8229600" cy="4525962"/>
          </a:xfrm>
        </p:spPr>
        <p:txBody>
          <a:bodyPr>
            <a:normAutofit/>
          </a:bodyPr>
          <a:lstStyle/>
          <a:p>
            <a:r>
              <a:rPr lang="en-US" altLang="en-US" dirty="0" smtClean="0">
                <a:solidFill>
                  <a:srgbClr val="FFFF00"/>
                </a:solidFill>
              </a:rPr>
              <a:t>Negative for BRCA1/2</a:t>
            </a:r>
          </a:p>
          <a:p>
            <a:r>
              <a:rPr lang="en-US" altLang="en-US" dirty="0" smtClean="0">
                <a:solidFill>
                  <a:srgbClr val="FFFF00"/>
                </a:solidFill>
              </a:rPr>
              <a:t>No family history or other risk factors</a:t>
            </a:r>
          </a:p>
          <a:p>
            <a:r>
              <a:rPr lang="en-US" altLang="en-US" dirty="0" smtClean="0">
                <a:solidFill>
                  <a:srgbClr val="FFFF00"/>
                </a:solidFill>
              </a:rPr>
              <a:t>Unusual  location of multi-focal tumors where phones were kept with mix of tubular/solid patterns  of identical nuclear morphology &amp; grade</a:t>
            </a:r>
          </a:p>
          <a:p>
            <a:r>
              <a:rPr lang="en-US" altLang="en-US" dirty="0" smtClean="0">
                <a:solidFill>
                  <a:srgbClr val="FFFF00"/>
                </a:solidFill>
              </a:rPr>
              <a:t>No significant histology in ductal and lobular units away from the areas of cellular phone </a:t>
            </a:r>
            <a:r>
              <a:rPr lang="en-US" altLang="en-US" dirty="0" smtClean="0">
                <a:solidFill>
                  <a:srgbClr val="FFFF00"/>
                </a:solidFill>
              </a:rPr>
              <a:t>use</a:t>
            </a:r>
            <a:endParaRPr lang="en-US" altLang="en-US" dirty="0" smtClean="0">
              <a:solidFill>
                <a:srgbClr val="FFFF00"/>
              </a:solidFill>
            </a:endParaRPr>
          </a:p>
          <a:p>
            <a:endParaRPr lang="en-US" altLang="en-US" dirty="0" smtClean="0"/>
          </a:p>
        </p:txBody>
      </p:sp>
    </p:spTree>
    <p:extLst>
      <p:ext uri="{BB962C8B-B14F-4D97-AF65-F5344CB8AC3E}">
        <p14:creationId xmlns:p14="http://schemas.microsoft.com/office/powerpoint/2010/main" val="2788847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additive="base">
                                        <p:cTn id="25" dur="500" fill="hold"/>
                                        <p:tgtEl>
                                          <p:spTgt spid="130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0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399" y="5105400"/>
            <a:ext cx="19018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6499" name="Rectangle 2"/>
          <p:cNvSpPr>
            <a:spLocks/>
          </p:cNvSpPr>
          <p:nvPr/>
        </p:nvSpPr>
        <p:spPr bwMode="auto">
          <a:xfrm>
            <a:off x="4325938" y="6675438"/>
            <a:ext cx="1993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r>
              <a:rPr lang="en-US" altLang="en-US" sz="1200">
                <a:solidFill>
                  <a:srgbClr val="E6E6E6"/>
                </a:solidFill>
                <a:latin typeface="Times New Roman Italic" pitchFamily="18" charset="0"/>
                <a:ea typeface="ヒラギノ明朝 ProN W3"/>
                <a:cs typeface="ヒラギノ明朝 ProN W3"/>
                <a:sym typeface="Times New Roman Italic" pitchFamily="18" charset="0"/>
              </a:rPr>
              <a:t>Do not take without permission</a:t>
            </a:r>
          </a:p>
        </p:txBody>
      </p:sp>
      <p:sp>
        <p:nvSpPr>
          <p:cNvPr id="106500" name="Rectangle 3"/>
          <p:cNvSpPr>
            <a:spLocks noGrp="1" noChangeArrowheads="1"/>
          </p:cNvSpPr>
          <p:nvPr>
            <p:ph idx="1"/>
          </p:nvPr>
        </p:nvSpPr>
        <p:spPr>
          <a:xfrm>
            <a:off x="411956" y="5305425"/>
            <a:ext cx="8559800" cy="1552575"/>
          </a:xfrm>
        </p:spPr>
        <p:txBody>
          <a:bodyPr lIns="0" tIns="0" rIns="0" bIns="0">
            <a:normAutofit/>
          </a:bodyPr>
          <a:lstStyle/>
          <a:p>
            <a:pPr marL="0" indent="0" eaLnBrk="1" hangingPunct="1">
              <a:lnSpc>
                <a:spcPct val="95000"/>
              </a:lnSpc>
              <a:spcBef>
                <a:spcPct val="0"/>
              </a:spcBef>
              <a:buFont typeface="Times New Roman" pitchFamily="18" charset="0"/>
              <a:buNone/>
            </a:pPr>
            <a:r>
              <a:rPr lang="en-US" altLang="en-US" sz="3000" dirty="0" smtClean="0">
                <a:solidFill>
                  <a:srgbClr val="FFFFFF"/>
                </a:solidFill>
                <a:latin typeface="Arial" pitchFamily="34" charset="0"/>
                <a:cs typeface="Arial" pitchFamily="34" charset="0"/>
                <a:sym typeface="Arial" pitchFamily="34" charset="0"/>
              </a:rPr>
              <a:t>No increase in brain tumors was found in survivors</a:t>
            </a:r>
            <a:endParaRPr lang="en-US" altLang="en-US" sz="3000" dirty="0" smtClean="0">
              <a:solidFill>
                <a:srgbClr val="FFFFFF"/>
              </a:solidFill>
              <a:latin typeface="Arial" pitchFamily="34" charset="0"/>
              <a:ea typeface="ヒラギノ角ゴ ProN W3"/>
              <a:cs typeface="ヒラギノ角ゴ ProN W3"/>
              <a:sym typeface="Arial" pitchFamily="34" charset="0"/>
            </a:endParaRPr>
          </a:p>
        </p:txBody>
      </p:sp>
      <p:pic>
        <p:nvPicPr>
          <p:cNvPr id="106501"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685800"/>
            <a:ext cx="7412037"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8917" name="Rectangle 5"/>
          <p:cNvSpPr>
            <a:spLocks/>
          </p:cNvSpPr>
          <p:nvPr/>
        </p:nvSpPr>
        <p:spPr bwMode="auto">
          <a:xfrm>
            <a:off x="1768475" y="5857875"/>
            <a:ext cx="816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lnSpc>
                <a:spcPct val="95000"/>
              </a:lnSpc>
              <a:spcBef>
                <a:spcPct val="0"/>
              </a:spcBef>
              <a:buClrTx/>
              <a:buSzTx/>
              <a:buFontTx/>
              <a:buNone/>
            </a:pPr>
            <a:r>
              <a:rPr lang="en-US" altLang="en-US" sz="4000" dirty="0">
                <a:solidFill>
                  <a:srgbClr val="FFCC66"/>
                </a:solidFill>
                <a:latin typeface="Arial" pitchFamily="34" charset="0"/>
                <a:ea typeface="ヒラギノ明朝 ProN W3"/>
                <a:cs typeface="ヒラギノ明朝 ProN W3"/>
              </a:rPr>
              <a:t>until 40 years </a:t>
            </a:r>
            <a:r>
              <a:rPr lang="en-US" altLang="en-US" sz="4000" dirty="0" smtClean="0">
                <a:solidFill>
                  <a:srgbClr val="FFCC66"/>
                </a:solidFill>
                <a:latin typeface="Arial" pitchFamily="34" charset="0"/>
                <a:ea typeface="ヒラギノ明朝 ProN W3"/>
                <a:cs typeface="ヒラギノ明朝 ProN W3"/>
              </a:rPr>
              <a:t>later </a:t>
            </a:r>
            <a:r>
              <a:rPr lang="en-US" altLang="en-US" sz="1700" dirty="0" smtClean="0">
                <a:solidFill>
                  <a:srgbClr val="FFCC66"/>
                </a:solidFill>
                <a:latin typeface="Arial" pitchFamily="34" charset="0"/>
                <a:ea typeface="ヒラギノ明朝 ProN W3"/>
                <a:cs typeface="ヒラギノ明朝 ProN W3"/>
              </a:rPr>
              <a:t>[19]</a:t>
            </a:r>
            <a:endParaRPr lang="en-US" altLang="en-US" sz="1700" dirty="0">
              <a:solidFill>
                <a:srgbClr val="FFFF00"/>
              </a:solidFill>
              <a:latin typeface="Arial" pitchFamily="34" charset="0"/>
              <a:ea typeface="ヒラギノ明朝 ProN W3"/>
              <a:cs typeface="ヒラギノ明朝 ProN W3"/>
            </a:endParaRPr>
          </a:p>
        </p:txBody>
      </p:sp>
      <p:sp>
        <p:nvSpPr>
          <p:cNvPr id="106503" name="Rectangle 6"/>
          <p:cNvSpPr>
            <a:spLocks/>
          </p:cNvSpPr>
          <p:nvPr/>
        </p:nvSpPr>
        <p:spPr bwMode="auto">
          <a:xfrm>
            <a:off x="1954213" y="114300"/>
            <a:ext cx="603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lnSpc>
                <a:spcPct val="95000"/>
              </a:lnSpc>
              <a:spcBef>
                <a:spcPct val="0"/>
              </a:spcBef>
              <a:buClrTx/>
              <a:buSzTx/>
              <a:buFontTx/>
              <a:buNone/>
            </a:pPr>
            <a:r>
              <a:rPr lang="en-US" altLang="en-US" sz="3200">
                <a:solidFill>
                  <a:srgbClr val="FFCC66"/>
                </a:solidFill>
                <a:latin typeface="Arial" pitchFamily="34" charset="0"/>
                <a:ea typeface="ヒラギノ明朝 ProN W3"/>
                <a:cs typeface="ヒラギノ明朝 ProN W3"/>
              </a:rPr>
              <a:t>Atomic Bombs in Japan, 1945</a:t>
            </a:r>
            <a:endParaRPr lang="en-US" altLang="en-US" sz="3200">
              <a:solidFill>
                <a:srgbClr val="FFFF00"/>
              </a:solidFill>
              <a:latin typeface="Arial" pitchFamily="34" charset="0"/>
              <a:ea typeface="ヒラギノ明朝 ProN W3"/>
              <a:cs typeface="ヒラギノ明朝 ProN W3"/>
            </a:endParaRPr>
          </a:p>
        </p:txBody>
      </p:sp>
    </p:spTree>
    <p:extLst>
      <p:ext uri="{BB962C8B-B14F-4D97-AF65-F5344CB8AC3E}">
        <p14:creationId xmlns:p14="http://schemas.microsoft.com/office/powerpoint/2010/main" val="467304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1000"/>
                                        <p:tgtEl>
                                          <p:spTgt spid="38917"/>
                                        </p:tgtEl>
                                      </p:cBhvr>
                                    </p:animEffect>
                                    <p:anim calcmode="lin" valueType="num">
                                      <p:cBhvr>
                                        <p:cTn id="8" dur="1000" fill="hold"/>
                                        <p:tgtEl>
                                          <p:spTgt spid="38917"/>
                                        </p:tgtEl>
                                        <p:attrNameLst>
                                          <p:attrName>ppt_x</p:attrName>
                                        </p:attrNameLst>
                                      </p:cBhvr>
                                      <p:tavLst>
                                        <p:tav tm="0">
                                          <p:val>
                                            <p:strVal val="#ppt_x"/>
                                          </p:val>
                                        </p:tav>
                                        <p:tav tm="100000">
                                          <p:val>
                                            <p:strVal val="#ppt_x"/>
                                          </p:val>
                                        </p:tav>
                                      </p:tavLst>
                                    </p:anim>
                                    <p:anim calcmode="lin" valueType="num">
                                      <p:cBhvr>
                                        <p:cTn id="9"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2</a:t>
            </a:fld>
            <a:endParaRPr lang="sv-SE" smtClean="0"/>
          </a:p>
        </p:txBody>
      </p:sp>
      <p:sp>
        <p:nvSpPr>
          <p:cNvPr id="4100" name="Rectangle 4"/>
          <p:cNvSpPr>
            <a:spLocks noGrp="1" noChangeArrowheads="1"/>
          </p:cNvSpPr>
          <p:nvPr>
            <p:ph type="title" idx="4294967295"/>
          </p:nvPr>
        </p:nvSpPr>
        <p:spPr>
          <a:xfrm>
            <a:off x="0" y="228600"/>
            <a:ext cx="7421563" cy="762000"/>
          </a:xfrm>
        </p:spPr>
        <p:txBody>
          <a:bodyPr>
            <a:normAutofit/>
          </a:bodyPr>
          <a:lstStyle/>
          <a:p>
            <a:pPr eaLnBrk="1" hangingPunct="1"/>
            <a:r>
              <a:rPr lang="en-US" sz="4000" b="1" dirty="0" smtClean="0">
                <a:solidFill>
                  <a:srgbClr val="FFFF00"/>
                </a:solidFill>
                <a:cs typeface="Times New Roman" pitchFamily="18" charset="0"/>
              </a:rPr>
              <a:t>Topics</a:t>
            </a: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68313" y="990600"/>
            <a:ext cx="8208962" cy="577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Children absorb more microwave radiation (MWR) than adults</a:t>
            </a:r>
          </a:p>
          <a:p>
            <a:pPr marL="457200" indent="-457200" eaLnBrk="0" hangingPunct="0">
              <a:spcBef>
                <a:spcPct val="50000"/>
              </a:spcBef>
              <a:buFontTx/>
              <a:buChar char="•"/>
              <a:tabLst>
                <a:tab pos="8686800" algn="l"/>
              </a:tabLst>
            </a:pPr>
            <a:r>
              <a:rPr lang="en-US" dirty="0">
                <a:solidFill>
                  <a:srgbClr val="FFFF00"/>
                </a:solidFill>
                <a:latin typeface="Times New Roman" pitchFamily="18" charset="0"/>
                <a:cs typeface="Times New Roman" pitchFamily="18" charset="0"/>
              </a:rPr>
              <a:t>Fetus at greater risk than children</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Risk of brain cancer from cellphone use in children and teenagers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Risk of other tumors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Risk of sperm damage</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MWR </a:t>
            </a:r>
            <a:r>
              <a:rPr lang="en-US" dirty="0">
                <a:solidFill>
                  <a:srgbClr val="FFFF00"/>
                </a:solidFill>
                <a:latin typeface="Times New Roman" pitchFamily="18" charset="0"/>
                <a:cs typeface="Times New Roman" pitchFamily="18" charset="0"/>
              </a:rPr>
              <a:t>is a Class 2B (possible) Carcinogen</a:t>
            </a:r>
            <a:endParaRPr lang="en-US" dirty="0" smtClean="0">
              <a:solidFill>
                <a:srgbClr val="FFFF00"/>
              </a:solidFill>
              <a:latin typeface="Times New Roman" pitchFamily="18" charset="0"/>
              <a:cs typeface="Times New Roman" pitchFamily="18" charset="0"/>
            </a:endParaRP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Myelin degeneration from MWR exposures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Cellphones place in bras: risk for multiple primary breast cancers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Latency time (from first exposure to diagnosis)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Cellphone manual warnings &amp; 20 centimeter rule of tablets and laptops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Toys for infants and toddlers</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Digital dementia</a:t>
            </a:r>
          </a:p>
          <a:p>
            <a:pPr marL="457200" indent="-457200" eaLnBrk="0" hangingPunct="0">
              <a:spcBef>
                <a:spcPct val="50000"/>
              </a:spcBef>
              <a:buFontTx/>
              <a:buChar char="•"/>
              <a:tabLst>
                <a:tab pos="8686800" algn="l"/>
              </a:tabLst>
            </a:pPr>
            <a:r>
              <a:rPr lang="en-US" dirty="0" smtClean="0">
                <a:solidFill>
                  <a:srgbClr val="FFFF00"/>
                </a:solidFill>
                <a:latin typeface="Times New Roman" pitchFamily="18" charset="0"/>
                <a:cs typeface="Times New Roman" pitchFamily="18" charset="0"/>
              </a:rPr>
              <a:t>Government warnings</a:t>
            </a:r>
          </a:p>
          <a:p>
            <a:pPr marL="457200" indent="-457200" eaLnBrk="0" hangingPunct="0">
              <a:spcBef>
                <a:spcPct val="50000"/>
              </a:spcBef>
              <a:buFontTx/>
              <a:buChar char="•"/>
              <a:tabLst>
                <a:tab pos="8686800" algn="l"/>
              </a:tabLst>
            </a:pPr>
            <a:endParaRPr lang="en-US" dirty="0">
              <a:latin typeface="Times New Roman" pitchFamily="18" charset="0"/>
              <a:cs typeface="Times New Roman" pitchFamily="18" charset="0"/>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93632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101">
                                            <p:txEl>
                                              <p:pRg st="0" end="0"/>
                                            </p:txEl>
                                          </p:spTgt>
                                        </p:tgtEl>
                                        <p:attrNameLst>
                                          <p:attrName>style.visibility</p:attrName>
                                        </p:attrNameLst>
                                      </p:cBhvr>
                                      <p:to>
                                        <p:strVal val="visible"/>
                                      </p:to>
                                    </p:set>
                                    <p:animEffect transition="in" filter="fade">
                                      <p:cBhvr>
                                        <p:cTn id="14" dur="1000"/>
                                        <p:tgtEl>
                                          <p:spTgt spid="4101">
                                            <p:txEl>
                                              <p:pRg st="0" end="0"/>
                                            </p:txEl>
                                          </p:spTgt>
                                        </p:tgtEl>
                                      </p:cBhvr>
                                    </p:animEffect>
                                    <p:anim calcmode="lin" valueType="num">
                                      <p:cBhvr>
                                        <p:cTn id="15" dur="1000" fill="hold"/>
                                        <p:tgtEl>
                                          <p:spTgt spid="410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101">
                                            <p:txEl>
                                              <p:pRg st="1" end="1"/>
                                            </p:txEl>
                                          </p:spTgt>
                                        </p:tgtEl>
                                        <p:attrNameLst>
                                          <p:attrName>style.visibility</p:attrName>
                                        </p:attrNameLst>
                                      </p:cBhvr>
                                      <p:to>
                                        <p:strVal val="visible"/>
                                      </p:to>
                                    </p:set>
                                    <p:animEffect transition="in" filter="fade">
                                      <p:cBhvr>
                                        <p:cTn id="21" dur="1000"/>
                                        <p:tgtEl>
                                          <p:spTgt spid="4101">
                                            <p:txEl>
                                              <p:pRg st="1" end="1"/>
                                            </p:txEl>
                                          </p:spTgt>
                                        </p:tgtEl>
                                      </p:cBhvr>
                                    </p:animEffect>
                                    <p:anim calcmode="lin" valueType="num">
                                      <p:cBhvr>
                                        <p:cTn id="22" dur="1000" fill="hold"/>
                                        <p:tgtEl>
                                          <p:spTgt spid="410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01">
                                            <p:txEl>
                                              <p:pRg st="2" end="2"/>
                                            </p:txEl>
                                          </p:spTgt>
                                        </p:tgtEl>
                                        <p:attrNameLst>
                                          <p:attrName>style.visibility</p:attrName>
                                        </p:attrNameLst>
                                      </p:cBhvr>
                                      <p:to>
                                        <p:strVal val="visible"/>
                                      </p:to>
                                    </p:set>
                                    <p:animEffect transition="in" filter="fade">
                                      <p:cBhvr>
                                        <p:cTn id="28" dur="1000"/>
                                        <p:tgtEl>
                                          <p:spTgt spid="4101">
                                            <p:txEl>
                                              <p:pRg st="2" end="2"/>
                                            </p:txEl>
                                          </p:spTgt>
                                        </p:tgtEl>
                                      </p:cBhvr>
                                    </p:animEffect>
                                    <p:anim calcmode="lin" valueType="num">
                                      <p:cBhvr>
                                        <p:cTn id="29" dur="1000" fill="hold"/>
                                        <p:tgtEl>
                                          <p:spTgt spid="410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1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01">
                                            <p:txEl>
                                              <p:pRg st="3" end="3"/>
                                            </p:txEl>
                                          </p:spTgt>
                                        </p:tgtEl>
                                        <p:attrNameLst>
                                          <p:attrName>style.visibility</p:attrName>
                                        </p:attrNameLst>
                                      </p:cBhvr>
                                      <p:to>
                                        <p:strVal val="visible"/>
                                      </p:to>
                                    </p:set>
                                    <p:animEffect transition="in" filter="fade">
                                      <p:cBhvr>
                                        <p:cTn id="35" dur="1000"/>
                                        <p:tgtEl>
                                          <p:spTgt spid="4101">
                                            <p:txEl>
                                              <p:pRg st="3" end="3"/>
                                            </p:txEl>
                                          </p:spTgt>
                                        </p:tgtEl>
                                      </p:cBhvr>
                                    </p:animEffect>
                                    <p:anim calcmode="lin" valueType="num">
                                      <p:cBhvr>
                                        <p:cTn id="36" dur="1000" fill="hold"/>
                                        <p:tgtEl>
                                          <p:spTgt spid="410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1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01">
                                            <p:txEl>
                                              <p:pRg st="4" end="4"/>
                                            </p:txEl>
                                          </p:spTgt>
                                        </p:tgtEl>
                                        <p:attrNameLst>
                                          <p:attrName>style.visibility</p:attrName>
                                        </p:attrNameLst>
                                      </p:cBhvr>
                                      <p:to>
                                        <p:strVal val="visible"/>
                                      </p:to>
                                    </p:set>
                                    <p:animEffect transition="in" filter="fade">
                                      <p:cBhvr>
                                        <p:cTn id="42" dur="1000"/>
                                        <p:tgtEl>
                                          <p:spTgt spid="4101">
                                            <p:txEl>
                                              <p:pRg st="4" end="4"/>
                                            </p:txEl>
                                          </p:spTgt>
                                        </p:tgtEl>
                                      </p:cBhvr>
                                    </p:animEffect>
                                    <p:anim calcmode="lin" valueType="num">
                                      <p:cBhvr>
                                        <p:cTn id="43" dur="1000" fill="hold"/>
                                        <p:tgtEl>
                                          <p:spTgt spid="410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1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101">
                                            <p:txEl>
                                              <p:pRg st="5" end="5"/>
                                            </p:txEl>
                                          </p:spTgt>
                                        </p:tgtEl>
                                        <p:attrNameLst>
                                          <p:attrName>style.visibility</p:attrName>
                                        </p:attrNameLst>
                                      </p:cBhvr>
                                      <p:to>
                                        <p:strVal val="visible"/>
                                      </p:to>
                                    </p:set>
                                    <p:animEffect transition="in" filter="fade">
                                      <p:cBhvr>
                                        <p:cTn id="49" dur="1000"/>
                                        <p:tgtEl>
                                          <p:spTgt spid="4101">
                                            <p:txEl>
                                              <p:pRg st="5" end="5"/>
                                            </p:txEl>
                                          </p:spTgt>
                                        </p:tgtEl>
                                      </p:cBhvr>
                                    </p:animEffect>
                                    <p:anim calcmode="lin" valueType="num">
                                      <p:cBhvr>
                                        <p:cTn id="50" dur="1000" fill="hold"/>
                                        <p:tgtEl>
                                          <p:spTgt spid="410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1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4101">
                                            <p:txEl>
                                              <p:pRg st="6" end="6"/>
                                            </p:txEl>
                                          </p:spTgt>
                                        </p:tgtEl>
                                        <p:attrNameLst>
                                          <p:attrName>style.visibility</p:attrName>
                                        </p:attrNameLst>
                                      </p:cBhvr>
                                      <p:to>
                                        <p:strVal val="visible"/>
                                      </p:to>
                                    </p:set>
                                    <p:animEffect transition="in" filter="fade">
                                      <p:cBhvr>
                                        <p:cTn id="56" dur="1000"/>
                                        <p:tgtEl>
                                          <p:spTgt spid="4101">
                                            <p:txEl>
                                              <p:pRg st="6" end="6"/>
                                            </p:txEl>
                                          </p:spTgt>
                                        </p:tgtEl>
                                      </p:cBhvr>
                                    </p:animEffect>
                                    <p:anim calcmode="lin" valueType="num">
                                      <p:cBhvr>
                                        <p:cTn id="57" dur="1000" fill="hold"/>
                                        <p:tgtEl>
                                          <p:spTgt spid="4101">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1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4101">
                                            <p:txEl>
                                              <p:pRg st="7" end="7"/>
                                            </p:txEl>
                                          </p:spTgt>
                                        </p:tgtEl>
                                        <p:attrNameLst>
                                          <p:attrName>style.visibility</p:attrName>
                                        </p:attrNameLst>
                                      </p:cBhvr>
                                      <p:to>
                                        <p:strVal val="visible"/>
                                      </p:to>
                                    </p:set>
                                    <p:animEffect transition="in" filter="fade">
                                      <p:cBhvr>
                                        <p:cTn id="63" dur="1000"/>
                                        <p:tgtEl>
                                          <p:spTgt spid="4101">
                                            <p:txEl>
                                              <p:pRg st="7" end="7"/>
                                            </p:txEl>
                                          </p:spTgt>
                                        </p:tgtEl>
                                      </p:cBhvr>
                                    </p:animEffect>
                                    <p:anim calcmode="lin" valueType="num">
                                      <p:cBhvr>
                                        <p:cTn id="64" dur="1000" fill="hold"/>
                                        <p:tgtEl>
                                          <p:spTgt spid="4101">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10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101">
                                            <p:txEl>
                                              <p:pRg st="8" end="8"/>
                                            </p:txEl>
                                          </p:spTgt>
                                        </p:tgtEl>
                                        <p:attrNameLst>
                                          <p:attrName>style.visibility</p:attrName>
                                        </p:attrNameLst>
                                      </p:cBhvr>
                                      <p:to>
                                        <p:strVal val="visible"/>
                                      </p:to>
                                    </p:set>
                                    <p:animEffect transition="in" filter="fade">
                                      <p:cBhvr>
                                        <p:cTn id="70" dur="1000"/>
                                        <p:tgtEl>
                                          <p:spTgt spid="4101">
                                            <p:txEl>
                                              <p:pRg st="8" end="8"/>
                                            </p:txEl>
                                          </p:spTgt>
                                        </p:tgtEl>
                                      </p:cBhvr>
                                    </p:animEffect>
                                    <p:anim calcmode="lin" valueType="num">
                                      <p:cBhvr>
                                        <p:cTn id="71" dur="1000" fill="hold"/>
                                        <p:tgtEl>
                                          <p:spTgt spid="4101">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10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4101">
                                            <p:txEl>
                                              <p:pRg st="9" end="9"/>
                                            </p:txEl>
                                          </p:spTgt>
                                        </p:tgtEl>
                                        <p:attrNameLst>
                                          <p:attrName>style.visibility</p:attrName>
                                        </p:attrNameLst>
                                      </p:cBhvr>
                                      <p:to>
                                        <p:strVal val="visible"/>
                                      </p:to>
                                    </p:set>
                                    <p:animEffect transition="in" filter="fade">
                                      <p:cBhvr>
                                        <p:cTn id="77" dur="1000"/>
                                        <p:tgtEl>
                                          <p:spTgt spid="4101">
                                            <p:txEl>
                                              <p:pRg st="9" end="9"/>
                                            </p:txEl>
                                          </p:spTgt>
                                        </p:tgtEl>
                                      </p:cBhvr>
                                    </p:animEffect>
                                    <p:anim calcmode="lin" valueType="num">
                                      <p:cBhvr>
                                        <p:cTn id="78" dur="1000" fill="hold"/>
                                        <p:tgtEl>
                                          <p:spTgt spid="4101">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410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4101">
                                            <p:txEl>
                                              <p:pRg st="10" end="10"/>
                                            </p:txEl>
                                          </p:spTgt>
                                        </p:tgtEl>
                                        <p:attrNameLst>
                                          <p:attrName>style.visibility</p:attrName>
                                        </p:attrNameLst>
                                      </p:cBhvr>
                                      <p:to>
                                        <p:strVal val="visible"/>
                                      </p:to>
                                    </p:set>
                                    <p:animEffect transition="in" filter="fade">
                                      <p:cBhvr>
                                        <p:cTn id="84" dur="1000"/>
                                        <p:tgtEl>
                                          <p:spTgt spid="4101">
                                            <p:txEl>
                                              <p:pRg st="10" end="10"/>
                                            </p:txEl>
                                          </p:spTgt>
                                        </p:tgtEl>
                                      </p:cBhvr>
                                    </p:animEffect>
                                    <p:anim calcmode="lin" valueType="num">
                                      <p:cBhvr>
                                        <p:cTn id="85" dur="1000" fill="hold"/>
                                        <p:tgtEl>
                                          <p:spTgt spid="4101">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410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4101">
                                            <p:txEl>
                                              <p:pRg st="11" end="11"/>
                                            </p:txEl>
                                          </p:spTgt>
                                        </p:tgtEl>
                                        <p:attrNameLst>
                                          <p:attrName>style.visibility</p:attrName>
                                        </p:attrNameLst>
                                      </p:cBhvr>
                                      <p:to>
                                        <p:strVal val="visible"/>
                                      </p:to>
                                    </p:set>
                                    <p:animEffect transition="in" filter="fade">
                                      <p:cBhvr>
                                        <p:cTn id="91" dur="1000"/>
                                        <p:tgtEl>
                                          <p:spTgt spid="4101">
                                            <p:txEl>
                                              <p:pRg st="11" end="11"/>
                                            </p:txEl>
                                          </p:spTgt>
                                        </p:tgtEl>
                                      </p:cBhvr>
                                    </p:animEffect>
                                    <p:anim calcmode="lin" valueType="num">
                                      <p:cBhvr>
                                        <p:cTn id="92" dur="1000" fill="hold"/>
                                        <p:tgtEl>
                                          <p:spTgt spid="4101">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410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4101">
                                            <p:txEl>
                                              <p:pRg st="12" end="12"/>
                                            </p:txEl>
                                          </p:spTgt>
                                        </p:tgtEl>
                                        <p:attrNameLst>
                                          <p:attrName>style.visibility</p:attrName>
                                        </p:attrNameLst>
                                      </p:cBhvr>
                                      <p:to>
                                        <p:strVal val="visible"/>
                                      </p:to>
                                    </p:set>
                                    <p:animEffect transition="in" filter="fade">
                                      <p:cBhvr>
                                        <p:cTn id="98" dur="1000"/>
                                        <p:tgtEl>
                                          <p:spTgt spid="4101">
                                            <p:txEl>
                                              <p:pRg st="12" end="12"/>
                                            </p:txEl>
                                          </p:spTgt>
                                        </p:tgtEl>
                                      </p:cBhvr>
                                    </p:animEffect>
                                    <p:anim calcmode="lin" valueType="num">
                                      <p:cBhvr>
                                        <p:cTn id="99" dur="1000" fill="hold"/>
                                        <p:tgtEl>
                                          <p:spTgt spid="4101">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4101">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46600"/>
            <a:ext cx="2895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1076" name="Rectangle 3"/>
          <p:cNvSpPr>
            <a:spLocks noGrp="1" noChangeArrowheads="1"/>
          </p:cNvSpPr>
          <p:nvPr>
            <p:ph type="title"/>
          </p:nvPr>
        </p:nvSpPr>
        <p:spPr>
          <a:xfrm>
            <a:off x="633413" y="50800"/>
            <a:ext cx="7835900" cy="1244600"/>
          </a:xfrm>
        </p:spPr>
        <p:txBody>
          <a:bodyPr lIns="0" tIns="0" rIns="0" bIns="0"/>
          <a:lstStyle/>
          <a:p>
            <a:pPr eaLnBrk="1" hangingPunct="1">
              <a:lnSpc>
                <a:spcPct val="95000"/>
              </a:lnSpc>
            </a:pPr>
            <a:r>
              <a:rPr lang="en-US" altLang="en-US" sz="6000" dirty="0" smtClean="0">
                <a:solidFill>
                  <a:srgbClr val="FFFF00"/>
                </a:solidFill>
                <a:cs typeface="Arial" pitchFamily="34" charset="0"/>
              </a:rPr>
              <a:t>Fine Print Warnings</a:t>
            </a:r>
            <a:endParaRPr lang="en-US" altLang="en-US" sz="3600" dirty="0" smtClean="0">
              <a:solidFill>
                <a:srgbClr val="FFCC66"/>
              </a:solidFill>
            </a:endParaRPr>
          </a:p>
        </p:txBody>
      </p:sp>
      <p:pic>
        <p:nvPicPr>
          <p:cNvPr id="13107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663" y="1981200"/>
            <a:ext cx="49609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Rectangle 3"/>
          <p:cNvSpPr txBox="1">
            <a:spLocks noChangeArrowheads="1"/>
          </p:cNvSpPr>
          <p:nvPr/>
        </p:nvSpPr>
        <p:spPr>
          <a:xfrm>
            <a:off x="688181" y="2898775"/>
            <a:ext cx="7835900" cy="758825"/>
          </a:xfrm>
          <a:prstGeom prst="rect">
            <a:avLst/>
          </a:prstGeom>
        </p:spPr>
        <p:txBody>
          <a:bodyPr vert="horz" lIns="0" tIns="0" rIns="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5000"/>
              </a:lnSpc>
            </a:pPr>
            <a:r>
              <a:rPr lang="en-US" altLang="en-US" sz="3600" dirty="0" smtClean="0">
                <a:solidFill>
                  <a:srgbClr val="FFCC66"/>
                </a:solidFill>
                <a:cs typeface="Arial" pitchFamily="34" charset="0"/>
              </a:rPr>
              <a:t>(BlackBerry Torch)</a:t>
            </a:r>
            <a:endParaRPr lang="en-US" altLang="en-US" sz="3600" dirty="0" smtClean="0">
              <a:solidFill>
                <a:srgbClr val="FFCC66"/>
              </a:solidFill>
            </a:endParaRPr>
          </a:p>
        </p:txBody>
      </p:sp>
      <p:sp>
        <p:nvSpPr>
          <p:cNvPr id="3" name="Rectangle 2"/>
          <p:cNvSpPr/>
          <p:nvPr/>
        </p:nvSpPr>
        <p:spPr>
          <a:xfrm>
            <a:off x="2320131" y="5336085"/>
            <a:ext cx="4572000" cy="646331"/>
          </a:xfrm>
          <a:prstGeom prst="rect">
            <a:avLst/>
          </a:prstGeom>
        </p:spPr>
        <p:txBody>
          <a:bodyPr>
            <a:spAutoFit/>
          </a:bodyPr>
          <a:lstStyle/>
          <a:p>
            <a:r>
              <a:rPr lang="en-US" dirty="0" smtClean="0"/>
              <a:t>“(</a:t>
            </a:r>
            <a:r>
              <a:rPr lang="en-US" dirty="0"/>
              <a:t>including </a:t>
            </a:r>
            <a:r>
              <a:rPr lang="en-US" dirty="0" smtClean="0"/>
              <a:t>the abdomen </a:t>
            </a:r>
            <a:r>
              <a:rPr lang="en-US" dirty="0"/>
              <a:t>of pregnant women and the </a:t>
            </a:r>
            <a:r>
              <a:rPr lang="en-US" b="1" dirty="0">
                <a:solidFill>
                  <a:srgbClr val="FFFF00"/>
                </a:solidFill>
              </a:rPr>
              <a:t>lower abdomen </a:t>
            </a:r>
            <a:r>
              <a:rPr lang="en-US" b="1" dirty="0" smtClean="0">
                <a:solidFill>
                  <a:srgbClr val="FFFF00"/>
                </a:solidFill>
              </a:rPr>
              <a:t>of teenagers</a:t>
            </a:r>
            <a:r>
              <a:rPr lang="en-US" dirty="0" smtClean="0"/>
              <a:t>)”</a:t>
            </a: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538" y="3600124"/>
            <a:ext cx="58769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57600" y="1143000"/>
            <a:ext cx="2263761" cy="646331"/>
          </a:xfrm>
          <a:prstGeom prst="rect">
            <a:avLst/>
          </a:prstGeom>
        </p:spPr>
        <p:txBody>
          <a:bodyPr wrap="none">
            <a:spAutoFit/>
          </a:bodyPr>
          <a:lstStyle/>
          <a:p>
            <a:r>
              <a:rPr lang="en-US" altLang="en-US" sz="3600" dirty="0">
                <a:solidFill>
                  <a:srgbClr val="FFCC66"/>
                </a:solidFill>
                <a:cs typeface="Arial" pitchFamily="34" charset="0"/>
              </a:rPr>
              <a:t>(iPhone 4)</a:t>
            </a:r>
            <a:endParaRPr lang="en-US" sz="3600" dirty="0"/>
          </a:p>
        </p:txBody>
      </p:sp>
    </p:spTree>
    <p:extLst>
      <p:ext uri="{BB962C8B-B14F-4D97-AF65-F5344CB8AC3E}">
        <p14:creationId xmlns:p14="http://schemas.microsoft.com/office/powerpoint/2010/main" val="21943888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1077"/>
                                        </p:tgtEl>
                                        <p:attrNameLst>
                                          <p:attrName>style.visibility</p:attrName>
                                        </p:attrNameLst>
                                      </p:cBhvr>
                                      <p:to>
                                        <p:strVal val="visible"/>
                                      </p:to>
                                    </p:set>
                                    <p:anim calcmode="lin" valueType="num">
                                      <p:cBhvr additive="base">
                                        <p:cTn id="11" dur="500" fill="hold"/>
                                        <p:tgtEl>
                                          <p:spTgt spid="131077"/>
                                        </p:tgtEl>
                                        <p:attrNameLst>
                                          <p:attrName>ppt_x</p:attrName>
                                        </p:attrNameLst>
                                      </p:cBhvr>
                                      <p:tavLst>
                                        <p:tav tm="0">
                                          <p:val>
                                            <p:strVal val="0-#ppt_w/2"/>
                                          </p:val>
                                        </p:tav>
                                        <p:tav tm="100000">
                                          <p:val>
                                            <p:strVal val="#ppt_x"/>
                                          </p:val>
                                        </p:tav>
                                      </p:tavLst>
                                    </p:anim>
                                    <p:anim calcmode="lin" valueType="num">
                                      <p:cBhvr additive="base">
                                        <p:cTn id="12" dur="500" fill="hold"/>
                                        <p:tgtEl>
                                          <p:spTgt spid="13107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p:cNvSpPr>
          <p:nvPr/>
        </p:nvSpPr>
        <p:spPr bwMode="auto">
          <a:xfrm>
            <a:off x="220663" y="5597525"/>
            <a:ext cx="66294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2294" bIns="38100"/>
          <a:lstStyle>
            <a:lvl1pPr marL="4763">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lnSpc>
                <a:spcPct val="95000"/>
              </a:lnSpc>
              <a:spcBef>
                <a:spcPct val="0"/>
              </a:spcBef>
              <a:buClrTx/>
              <a:buSzTx/>
              <a:buFontTx/>
              <a:buNone/>
            </a:pPr>
            <a:endParaRPr lang="en-US" altLang="en-US" sz="4000" dirty="0">
              <a:solidFill>
                <a:srgbClr val="FFCC66"/>
              </a:solidFill>
              <a:latin typeface="Arial" pitchFamily="34" charset="0"/>
              <a:ea typeface="ヒラギノ明朝 ProN W3"/>
              <a:cs typeface="ヒラギノ明朝 ProN W3"/>
            </a:endParaRPr>
          </a:p>
        </p:txBody>
      </p:sp>
      <p:sp>
        <p:nvSpPr>
          <p:cNvPr id="7" name="Title 1"/>
          <p:cNvSpPr>
            <a:spLocks noGrp="1"/>
          </p:cNvSpPr>
          <p:nvPr>
            <p:ph type="title"/>
          </p:nvPr>
        </p:nvSpPr>
        <p:spPr>
          <a:xfrm>
            <a:off x="457200" y="274638"/>
            <a:ext cx="8229600" cy="868362"/>
          </a:xfrm>
        </p:spPr>
        <p:txBody>
          <a:bodyPr>
            <a:normAutofit fontScale="90000"/>
          </a:bodyPr>
          <a:lstStyle/>
          <a:p>
            <a:r>
              <a:rPr lang="en-US" altLang="en-US" sz="4800" dirty="0" smtClean="0">
                <a:solidFill>
                  <a:srgbClr val="FFFF00"/>
                </a:solidFill>
              </a:rPr>
              <a:t>Cellphone Manual Warnings</a:t>
            </a:r>
          </a:p>
        </p:txBody>
      </p:sp>
      <p:sp>
        <p:nvSpPr>
          <p:cNvPr id="8" name="Rectangle 3"/>
          <p:cNvSpPr txBox="1">
            <a:spLocks noGrp="1" noChangeArrowheads="1"/>
          </p:cNvSpPr>
          <p:nvPr>
            <p:ph idx="1"/>
          </p:nvPr>
        </p:nvSpPr>
        <p:spPr>
          <a:xfrm>
            <a:off x="1524000" y="1066800"/>
            <a:ext cx="6070600" cy="609600"/>
          </a:xfrm>
          <a:prstGeom prst="rect">
            <a:avLst/>
          </a:prstGeom>
        </p:spPr>
        <p:txBody>
          <a:bodyPr vert="horz" lIns="0" tIns="0" rIns="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5000"/>
              </a:lnSpc>
            </a:pPr>
            <a:r>
              <a:rPr lang="en-US" altLang="en-US" sz="3600" dirty="0" smtClean="0">
                <a:solidFill>
                  <a:srgbClr val="FFCC66"/>
                </a:solidFill>
                <a:cs typeface="Arial" pitchFamily="34" charset="0"/>
              </a:rPr>
              <a:t>(iPhone 5)</a:t>
            </a:r>
            <a:endParaRPr lang="en-US" altLang="en-US" sz="3600" dirty="0" smtClean="0">
              <a:solidFill>
                <a:srgbClr val="FFCC66"/>
              </a:solidFill>
            </a:endParaRPr>
          </a:p>
        </p:txBody>
      </p:sp>
      <p:sp>
        <p:nvSpPr>
          <p:cNvPr id="3" name="TextBox 2"/>
          <p:cNvSpPr txBox="1"/>
          <p:nvPr/>
        </p:nvSpPr>
        <p:spPr>
          <a:xfrm>
            <a:off x="593371" y="1678096"/>
            <a:ext cx="6131807" cy="1200329"/>
          </a:xfrm>
          <a:prstGeom prst="rect">
            <a:avLst/>
          </a:prstGeom>
          <a:noFill/>
        </p:spPr>
        <p:txBody>
          <a:bodyPr wrap="none" rtlCol="0">
            <a:spAutoFit/>
          </a:bodyPr>
          <a:lstStyle/>
          <a:p>
            <a:r>
              <a:rPr lang="en-US" sz="2400" dirty="0" smtClean="0"/>
              <a:t>No longer a printed manual, but embedded</a:t>
            </a:r>
          </a:p>
          <a:p>
            <a:r>
              <a:rPr lang="en-US" sz="2400" dirty="0" smtClean="0"/>
              <a:t>within the iPhone 5</a:t>
            </a:r>
          </a:p>
          <a:p>
            <a:r>
              <a:rPr lang="en-US" sz="2400" dirty="0" smtClean="0"/>
              <a:t>Users must </a:t>
            </a:r>
            <a:r>
              <a:rPr lang="en-US" sz="2400" dirty="0"/>
              <a:t>go </a:t>
            </a:r>
            <a:r>
              <a:rPr lang="en-US" sz="2400" dirty="0" smtClean="0"/>
              <a:t>to</a:t>
            </a:r>
            <a:r>
              <a:rPr lang="en-US" sz="2400" dirty="0" smtClean="0"/>
              <a:t>:</a:t>
            </a:r>
            <a:endParaRPr lang="en-US" sz="2400" dirty="0" smtClean="0"/>
          </a:p>
        </p:txBody>
      </p:sp>
      <p:sp>
        <p:nvSpPr>
          <p:cNvPr id="2" name="Rectangle 1"/>
          <p:cNvSpPr/>
          <p:nvPr/>
        </p:nvSpPr>
        <p:spPr>
          <a:xfrm>
            <a:off x="714331" y="4572000"/>
            <a:ext cx="7667669" cy="1631216"/>
          </a:xfrm>
          <a:prstGeom prst="rect">
            <a:avLst/>
          </a:prstGeom>
        </p:spPr>
        <p:txBody>
          <a:bodyPr wrap="square">
            <a:spAutoFit/>
          </a:bodyPr>
          <a:lstStyle/>
          <a:p>
            <a:pPr algn="just"/>
            <a:r>
              <a:rPr lang="en-US" sz="2000" dirty="0" smtClean="0"/>
              <a:t>“To reduce exposure to RF </a:t>
            </a:r>
            <a:r>
              <a:rPr lang="en-US" sz="2000" dirty="0" smtClean="0">
                <a:solidFill>
                  <a:srgbClr val="FFFF00"/>
                </a:solidFill>
              </a:rPr>
              <a:t>energy</a:t>
            </a:r>
            <a:r>
              <a:rPr lang="en-US" sz="2000" dirty="0" smtClean="0"/>
              <a:t> [</a:t>
            </a:r>
            <a:r>
              <a:rPr lang="en-US" sz="2000" dirty="0" smtClean="0">
                <a:solidFill>
                  <a:srgbClr val="FF0000"/>
                </a:solidFill>
              </a:rPr>
              <a:t>radiation</a:t>
            </a:r>
            <a:r>
              <a:rPr lang="en-US" sz="2000" dirty="0" smtClean="0"/>
              <a:t>], use a hands-free option,  such as the built-in speakerphone, the supplied headphones,  or other similar accessories.   Carry iPhone </a:t>
            </a:r>
            <a:r>
              <a:rPr lang="en-US" sz="2000" dirty="0" smtClean="0">
                <a:solidFill>
                  <a:srgbClr val="FFFF00"/>
                </a:solidFill>
              </a:rPr>
              <a:t>at least 10 mm away from your body </a:t>
            </a:r>
            <a:r>
              <a:rPr lang="en-US" sz="2000" dirty="0" smtClean="0"/>
              <a:t>to ensure exposure levels remain at or below the </a:t>
            </a:r>
            <a:r>
              <a:rPr lang="en-US" sz="2000" dirty="0" smtClean="0">
                <a:solidFill>
                  <a:srgbClr val="FFFF00"/>
                </a:solidFill>
              </a:rPr>
              <a:t>as-tested</a:t>
            </a:r>
            <a:r>
              <a:rPr lang="en-US" sz="2000" dirty="0" smtClean="0"/>
              <a:t> [</a:t>
            </a:r>
            <a:r>
              <a:rPr lang="en-US" sz="2000" dirty="0" smtClean="0">
                <a:solidFill>
                  <a:srgbClr val="FF0000"/>
                </a:solidFill>
              </a:rPr>
              <a:t>exposure limit</a:t>
            </a:r>
            <a:r>
              <a:rPr lang="en-US" sz="2000" dirty="0" smtClean="0"/>
              <a:t>] levels.”</a:t>
            </a:r>
            <a:endParaRPr lang="en-US" sz="2000" dirty="0"/>
          </a:p>
        </p:txBody>
      </p:sp>
      <p:sp>
        <p:nvSpPr>
          <p:cNvPr id="4" name="Rectangle 3"/>
          <p:cNvSpPr/>
          <p:nvPr/>
        </p:nvSpPr>
        <p:spPr>
          <a:xfrm>
            <a:off x="685800" y="2819758"/>
            <a:ext cx="4431021" cy="461665"/>
          </a:xfrm>
          <a:prstGeom prst="rect">
            <a:avLst/>
          </a:prstGeom>
        </p:spPr>
        <p:txBody>
          <a:bodyPr wrap="none">
            <a:spAutoFit/>
          </a:bodyPr>
          <a:lstStyle/>
          <a:p>
            <a:pPr marL="457200" indent="-457200">
              <a:buFont typeface="+mj-lt"/>
              <a:buAutoNum type="arabicPeriod"/>
            </a:pPr>
            <a:r>
              <a:rPr lang="en-US" sz="2400" dirty="0">
                <a:solidFill>
                  <a:srgbClr val="FFFF00"/>
                </a:solidFill>
              </a:rPr>
              <a:t>Settings</a:t>
            </a:r>
            <a:r>
              <a:rPr lang="en-US" sz="2400" dirty="0"/>
              <a:t>, and scroll down to</a:t>
            </a:r>
            <a:endParaRPr lang="en-US" sz="2400" dirty="0"/>
          </a:p>
        </p:txBody>
      </p:sp>
      <p:sp>
        <p:nvSpPr>
          <p:cNvPr id="6" name="Rectangle 5"/>
          <p:cNvSpPr/>
          <p:nvPr/>
        </p:nvSpPr>
        <p:spPr>
          <a:xfrm>
            <a:off x="673261" y="3186725"/>
            <a:ext cx="5715026" cy="461665"/>
          </a:xfrm>
          <a:prstGeom prst="rect">
            <a:avLst/>
          </a:prstGeom>
        </p:spPr>
        <p:txBody>
          <a:bodyPr wrap="none">
            <a:spAutoFit/>
          </a:bodyPr>
          <a:lstStyle/>
          <a:p>
            <a:pPr marL="457200" indent="-457200">
              <a:buFont typeface="+mj-lt"/>
              <a:buAutoNum type="arabicPeriod" startAt="2"/>
            </a:pPr>
            <a:r>
              <a:rPr lang="en-US" sz="2400" dirty="0" smtClean="0">
                <a:solidFill>
                  <a:srgbClr val="FFFF00"/>
                </a:solidFill>
              </a:rPr>
              <a:t>General</a:t>
            </a:r>
            <a:r>
              <a:rPr lang="en-US" sz="2400" dirty="0" smtClean="0"/>
              <a:t> then </a:t>
            </a:r>
            <a:r>
              <a:rPr lang="en-US" sz="2400" dirty="0"/>
              <a:t>scroll to the bottom to </a:t>
            </a:r>
            <a:endParaRPr lang="en-US" sz="2400" dirty="0"/>
          </a:p>
        </p:txBody>
      </p:sp>
      <p:sp>
        <p:nvSpPr>
          <p:cNvPr id="9" name="Rectangle 8"/>
          <p:cNvSpPr/>
          <p:nvPr/>
        </p:nvSpPr>
        <p:spPr>
          <a:xfrm>
            <a:off x="685800" y="3508354"/>
            <a:ext cx="3025187" cy="461665"/>
          </a:xfrm>
          <a:prstGeom prst="rect">
            <a:avLst/>
          </a:prstGeom>
        </p:spPr>
        <p:txBody>
          <a:bodyPr wrap="none">
            <a:spAutoFit/>
          </a:bodyPr>
          <a:lstStyle/>
          <a:p>
            <a:pPr marL="457200" indent="-457200">
              <a:buFont typeface="+mj-lt"/>
              <a:buAutoNum type="arabicPeriod" startAt="3"/>
            </a:pPr>
            <a:r>
              <a:rPr lang="en-US" sz="2400" dirty="0">
                <a:solidFill>
                  <a:srgbClr val="FFFF00"/>
                </a:solidFill>
              </a:rPr>
              <a:t>About</a:t>
            </a:r>
            <a:r>
              <a:rPr lang="en-US" sz="2400" dirty="0" smtClean="0"/>
              <a:t>, and </a:t>
            </a:r>
            <a:r>
              <a:rPr lang="en-US" sz="2400" dirty="0"/>
              <a:t>go to </a:t>
            </a:r>
          </a:p>
        </p:txBody>
      </p:sp>
      <p:sp>
        <p:nvSpPr>
          <p:cNvPr id="10" name="Rectangle 9"/>
          <p:cNvSpPr/>
          <p:nvPr/>
        </p:nvSpPr>
        <p:spPr>
          <a:xfrm>
            <a:off x="673261" y="3830625"/>
            <a:ext cx="4176143" cy="461665"/>
          </a:xfrm>
          <a:prstGeom prst="rect">
            <a:avLst/>
          </a:prstGeom>
        </p:spPr>
        <p:txBody>
          <a:bodyPr wrap="none">
            <a:spAutoFit/>
          </a:bodyPr>
          <a:lstStyle/>
          <a:p>
            <a:pPr marL="457200" indent="-457200">
              <a:buFont typeface="+mj-lt"/>
              <a:buAutoNum type="arabicPeriod" startAt="4"/>
            </a:pPr>
            <a:r>
              <a:rPr lang="en-US" sz="2400" dirty="0">
                <a:solidFill>
                  <a:srgbClr val="FFFF00"/>
                </a:solidFill>
              </a:rPr>
              <a:t>Legal</a:t>
            </a:r>
            <a:r>
              <a:rPr lang="en-US" sz="2400" dirty="0" smtClean="0"/>
              <a:t>, and </a:t>
            </a:r>
            <a:r>
              <a:rPr lang="en-US" sz="2400" dirty="0"/>
              <a:t>scroll down to </a:t>
            </a:r>
          </a:p>
        </p:txBody>
      </p:sp>
      <p:sp>
        <p:nvSpPr>
          <p:cNvPr id="11" name="Rectangle 10"/>
          <p:cNvSpPr/>
          <p:nvPr/>
        </p:nvSpPr>
        <p:spPr>
          <a:xfrm>
            <a:off x="685800" y="4191000"/>
            <a:ext cx="3470822" cy="461665"/>
          </a:xfrm>
          <a:prstGeom prst="rect">
            <a:avLst/>
          </a:prstGeom>
        </p:spPr>
        <p:txBody>
          <a:bodyPr wrap="none">
            <a:spAutoFit/>
          </a:bodyPr>
          <a:lstStyle/>
          <a:p>
            <a:pPr marL="457200" indent="-457200">
              <a:buFont typeface="+mj-lt"/>
              <a:buAutoNum type="arabicPeriod" startAt="5"/>
            </a:pPr>
            <a:r>
              <a:rPr lang="en-US" sz="2400" dirty="0">
                <a:solidFill>
                  <a:srgbClr val="FFFF00"/>
                </a:solidFill>
              </a:rPr>
              <a:t>RF</a:t>
            </a:r>
            <a:r>
              <a:rPr lang="en-US" sz="2400" dirty="0"/>
              <a:t> [</a:t>
            </a:r>
            <a:r>
              <a:rPr lang="en-US" sz="2400" dirty="0">
                <a:solidFill>
                  <a:srgbClr val="FF0000"/>
                </a:solidFill>
              </a:rPr>
              <a:t>MWR</a:t>
            </a:r>
            <a:r>
              <a:rPr lang="en-US" sz="2400" dirty="0"/>
              <a:t>] </a:t>
            </a:r>
            <a:r>
              <a:rPr lang="en-US" sz="2400" dirty="0">
                <a:solidFill>
                  <a:srgbClr val="FFFF00"/>
                </a:solidFill>
              </a:rPr>
              <a:t>Exposure</a:t>
            </a:r>
          </a:p>
        </p:txBody>
      </p:sp>
    </p:spTree>
    <p:extLst>
      <p:ext uri="{BB962C8B-B14F-4D97-AF65-F5344CB8AC3E}">
        <p14:creationId xmlns:p14="http://schemas.microsoft.com/office/powerpoint/2010/main" val="25942407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nodePh="1">
                                  <p:stCondLst>
                                    <p:cond delay="0"/>
                                  </p:stCondLst>
                                  <p:endCondLst>
                                    <p:cond evt="begin" delay="0">
                                      <p:tn val="52"/>
                                    </p:cond>
                                  </p:endCondLst>
                                  <p:childTnLst>
                                    <p:set>
                                      <p:cBhvr>
                                        <p:cTn id="53" dur="1" fill="hold">
                                          <p:stCondLst>
                                            <p:cond delay="499"/>
                                          </p:stCondLst>
                                        </p:cTn>
                                        <p:tgtEl>
                                          <p:spTgt spid="409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autoUpdateAnimBg="0"/>
      <p:bldP spid="8" grpId="0" build="p"/>
      <p:bldP spid="3" grpId="0"/>
      <p:bldP spid="2" grpId="0"/>
      <p:bldP spid="4" grpId="0"/>
      <p:bldP spid="6"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altLang="en-US" sz="4800" dirty="0" smtClean="0">
                <a:solidFill>
                  <a:srgbClr val="FFFF00"/>
                </a:solidFill>
              </a:rPr>
              <a:t>Toys for Infants and Toddlers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462" y="2106670"/>
            <a:ext cx="17335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6337" y="3589075"/>
            <a:ext cx="7543800" cy="646331"/>
          </a:xfrm>
          <a:prstGeom prst="rect">
            <a:avLst/>
          </a:prstGeom>
        </p:spPr>
        <p:txBody>
          <a:bodyPr wrap="square">
            <a:spAutoFit/>
          </a:bodyPr>
          <a:lstStyle/>
          <a:p>
            <a:pPr algn="ctr"/>
            <a:r>
              <a:rPr lang="en-US" b="1" dirty="0"/>
              <a:t>An iPad placed within a rattle.  Note the device is immediately over the </a:t>
            </a:r>
            <a:r>
              <a:rPr lang="en-US" b="1" dirty="0">
                <a:solidFill>
                  <a:srgbClr val="FFFF00"/>
                </a:solidFill>
              </a:rPr>
              <a:t>boy’s </a:t>
            </a:r>
            <a:r>
              <a:rPr lang="en-US" b="1" dirty="0" smtClean="0">
                <a:solidFill>
                  <a:srgbClr val="FFFF00"/>
                </a:solidFill>
              </a:rPr>
              <a:t>reproductive organs</a:t>
            </a:r>
            <a:r>
              <a:rPr lang="en-US" b="1" dirty="0" smtClean="0"/>
              <a:t>.</a:t>
            </a:r>
            <a:endParaRPr lang="en-US" b="1"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4235406"/>
            <a:ext cx="96202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5377934"/>
            <a:ext cx="3277116" cy="369332"/>
          </a:xfrm>
          <a:prstGeom prst="rect">
            <a:avLst/>
          </a:prstGeom>
        </p:spPr>
        <p:txBody>
          <a:bodyPr wrap="none">
            <a:spAutoFit/>
          </a:bodyPr>
          <a:lstStyle/>
          <a:p>
            <a:r>
              <a:rPr lang="en-US" b="1" dirty="0" smtClean="0"/>
              <a:t>Toilet training “</a:t>
            </a:r>
            <a:r>
              <a:rPr lang="en-US" b="1" dirty="0" err="1" smtClean="0"/>
              <a:t>iPotty</a:t>
            </a:r>
            <a:r>
              <a:rPr lang="en-US" b="1" dirty="0" smtClean="0"/>
              <a:t>” </a:t>
            </a:r>
            <a:r>
              <a:rPr lang="en-US" b="1" dirty="0"/>
              <a:t>with </a:t>
            </a:r>
            <a:r>
              <a:rPr lang="en-US" b="1" dirty="0" smtClean="0"/>
              <a:t>iPad</a:t>
            </a:r>
            <a:endParaRPr lang="en-US" b="1" dirty="0"/>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055" y="4235406"/>
            <a:ext cx="1078344" cy="107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87310" y="5377934"/>
            <a:ext cx="3206006" cy="369332"/>
          </a:xfrm>
          <a:prstGeom prst="rect">
            <a:avLst/>
          </a:prstGeom>
        </p:spPr>
        <p:txBody>
          <a:bodyPr wrap="none">
            <a:spAutoFit/>
          </a:bodyPr>
          <a:lstStyle/>
          <a:p>
            <a:r>
              <a:rPr lang="en-US" b="1" dirty="0"/>
              <a:t>An  iPad for entertaining a baby</a:t>
            </a:r>
          </a:p>
        </p:txBody>
      </p:sp>
      <p:sp>
        <p:nvSpPr>
          <p:cNvPr id="6" name="TextBox 5"/>
          <p:cNvSpPr txBox="1"/>
          <p:nvPr/>
        </p:nvSpPr>
        <p:spPr>
          <a:xfrm>
            <a:off x="1608176" y="1460339"/>
            <a:ext cx="5737148" cy="646331"/>
          </a:xfrm>
          <a:prstGeom prst="rect">
            <a:avLst/>
          </a:prstGeom>
          <a:noFill/>
        </p:spPr>
        <p:txBody>
          <a:bodyPr wrap="none" rtlCol="0">
            <a:spAutoFit/>
          </a:bodyPr>
          <a:lstStyle/>
          <a:p>
            <a:r>
              <a:rPr lang="en-US" sz="3600" b="1" dirty="0" smtClean="0"/>
              <a:t>Wireless devices are not toys</a:t>
            </a:r>
            <a:endParaRPr lang="en-US" sz="3600" b="1" dirty="0"/>
          </a:p>
        </p:txBody>
      </p:sp>
      <p:sp>
        <p:nvSpPr>
          <p:cNvPr id="3" name="TextBox 2"/>
          <p:cNvSpPr txBox="1"/>
          <p:nvPr/>
        </p:nvSpPr>
        <p:spPr>
          <a:xfrm>
            <a:off x="1324373" y="5867400"/>
            <a:ext cx="6995826" cy="584775"/>
          </a:xfrm>
          <a:prstGeom prst="rect">
            <a:avLst/>
          </a:prstGeom>
          <a:noFill/>
        </p:spPr>
        <p:txBody>
          <a:bodyPr wrap="none" rtlCol="0">
            <a:spAutoFit/>
          </a:bodyPr>
          <a:lstStyle/>
          <a:p>
            <a:r>
              <a:rPr lang="en-US" sz="3200" dirty="0" smtClean="0">
                <a:solidFill>
                  <a:srgbClr val="FFFF00"/>
                </a:solidFill>
              </a:rPr>
              <a:t>WHY ARE SUCH TOYS ALLOWED?</a:t>
            </a:r>
            <a:endParaRPr lang="en-US" sz="3200" dirty="0">
              <a:solidFill>
                <a:srgbClr val="FFFF00"/>
              </a:solidFill>
            </a:endParaRPr>
          </a:p>
        </p:txBody>
      </p:sp>
    </p:spTree>
    <p:extLst>
      <p:ext uri="{BB962C8B-B14F-4D97-AF65-F5344CB8AC3E}">
        <p14:creationId xmlns:p14="http://schemas.microsoft.com/office/powerpoint/2010/main" val="25942407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1000"/>
                                        <p:tgtEl>
                                          <p:spTgt spid="2052"/>
                                        </p:tgtEl>
                                      </p:cBhvr>
                                    </p:animEffect>
                                    <p:anim calcmode="lin" valueType="num">
                                      <p:cBhvr>
                                        <p:cTn id="12" dur="1000" fill="hold"/>
                                        <p:tgtEl>
                                          <p:spTgt spid="2052"/>
                                        </p:tgtEl>
                                        <p:attrNameLst>
                                          <p:attrName>ppt_x</p:attrName>
                                        </p:attrNameLst>
                                      </p:cBhvr>
                                      <p:tavLst>
                                        <p:tav tm="0">
                                          <p:val>
                                            <p:strVal val="#ppt_x"/>
                                          </p:val>
                                        </p:tav>
                                        <p:tav tm="100000">
                                          <p:val>
                                            <p:strVal val="#ppt_x"/>
                                          </p:val>
                                        </p:tav>
                                      </p:tavLst>
                                    </p:anim>
                                    <p:anim calcmode="lin" valueType="num">
                                      <p:cBhvr>
                                        <p:cTn id="1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1000"/>
                                        <p:tgtEl>
                                          <p:spTgt spid="2053"/>
                                        </p:tgtEl>
                                      </p:cBhvr>
                                    </p:animEffect>
                                    <p:anim calcmode="lin" valueType="num">
                                      <p:cBhvr>
                                        <p:cTn id="25" dur="1000" fill="hold"/>
                                        <p:tgtEl>
                                          <p:spTgt spid="2053"/>
                                        </p:tgtEl>
                                        <p:attrNameLst>
                                          <p:attrName>ppt_x</p:attrName>
                                        </p:attrNameLst>
                                      </p:cBhvr>
                                      <p:tavLst>
                                        <p:tav tm="0">
                                          <p:val>
                                            <p:strVal val="#ppt_x"/>
                                          </p:val>
                                        </p:tav>
                                        <p:tav tm="100000">
                                          <p:val>
                                            <p:strVal val="#ppt_x"/>
                                          </p:val>
                                        </p:tav>
                                      </p:tavLst>
                                    </p:anim>
                                    <p:anim calcmode="lin" valueType="num">
                                      <p:cBhvr>
                                        <p:cTn id="26"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1000"/>
                                        <p:tgtEl>
                                          <p:spTgt spid="2054"/>
                                        </p:tgtEl>
                                      </p:cBhvr>
                                    </p:animEffect>
                                    <p:anim calcmode="lin" valueType="num">
                                      <p:cBhvr>
                                        <p:cTn id="38" dur="1000" fill="hold"/>
                                        <p:tgtEl>
                                          <p:spTgt spid="2054"/>
                                        </p:tgtEl>
                                        <p:attrNameLst>
                                          <p:attrName>ppt_x</p:attrName>
                                        </p:attrNameLst>
                                      </p:cBhvr>
                                      <p:tavLst>
                                        <p:tav tm="0">
                                          <p:val>
                                            <p:strVal val="#ppt_x"/>
                                          </p:val>
                                        </p:tav>
                                        <p:tav tm="100000">
                                          <p:val>
                                            <p:strVal val="#ppt_x"/>
                                          </p:val>
                                        </p:tav>
                                      </p:tavLst>
                                    </p:anim>
                                    <p:anim calcmode="lin" valueType="num">
                                      <p:cBhvr>
                                        <p:cTn id="3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80">
                                          <p:stCondLst>
                                            <p:cond delay="0"/>
                                          </p:stCondLst>
                                        </p:cTn>
                                        <p:tgtEl>
                                          <p:spTgt spid="3"/>
                                        </p:tgtEl>
                                      </p:cBhvr>
                                    </p:animEffect>
                                    <p:anim calcmode="lin" valueType="num">
                                      <p:cBhvr>
                                        <p:cTn id="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gtEl>
                                      </p:cBhvr>
                                      <p:to x="100000" y="60000"/>
                                    </p:animScale>
                                    <p:animScale>
                                      <p:cBhvr>
                                        <p:cTn id="57" dur="166" decel="50000">
                                          <p:stCondLst>
                                            <p:cond delay="676"/>
                                          </p:stCondLst>
                                        </p:cTn>
                                        <p:tgtEl>
                                          <p:spTgt spid="3"/>
                                        </p:tgtEl>
                                      </p:cBhvr>
                                      <p:to x="100000" y="100000"/>
                                    </p:animScale>
                                    <p:animScale>
                                      <p:cBhvr>
                                        <p:cTn id="58" dur="26">
                                          <p:stCondLst>
                                            <p:cond delay="1312"/>
                                          </p:stCondLst>
                                        </p:cTn>
                                        <p:tgtEl>
                                          <p:spTgt spid="3"/>
                                        </p:tgtEl>
                                      </p:cBhvr>
                                      <p:to x="100000" y="80000"/>
                                    </p:animScale>
                                    <p:animScale>
                                      <p:cBhvr>
                                        <p:cTn id="59" dur="166" decel="50000">
                                          <p:stCondLst>
                                            <p:cond delay="1338"/>
                                          </p:stCondLst>
                                        </p:cTn>
                                        <p:tgtEl>
                                          <p:spTgt spid="3"/>
                                        </p:tgtEl>
                                      </p:cBhvr>
                                      <p:to x="100000" y="100000"/>
                                    </p:animScale>
                                    <p:animScale>
                                      <p:cBhvr>
                                        <p:cTn id="60" dur="26">
                                          <p:stCondLst>
                                            <p:cond delay="1642"/>
                                          </p:stCondLst>
                                        </p:cTn>
                                        <p:tgtEl>
                                          <p:spTgt spid="3"/>
                                        </p:tgtEl>
                                      </p:cBhvr>
                                      <p:to x="100000" y="90000"/>
                                    </p:animScale>
                                    <p:animScale>
                                      <p:cBhvr>
                                        <p:cTn id="61" dur="166" decel="50000">
                                          <p:stCondLst>
                                            <p:cond delay="1668"/>
                                          </p:stCondLst>
                                        </p:cTn>
                                        <p:tgtEl>
                                          <p:spTgt spid="3"/>
                                        </p:tgtEl>
                                      </p:cBhvr>
                                      <p:to x="100000" y="100000"/>
                                    </p:animScale>
                                    <p:animScale>
                                      <p:cBhvr>
                                        <p:cTn id="62" dur="26">
                                          <p:stCondLst>
                                            <p:cond delay="1808"/>
                                          </p:stCondLst>
                                        </p:cTn>
                                        <p:tgtEl>
                                          <p:spTgt spid="3"/>
                                        </p:tgtEl>
                                      </p:cBhvr>
                                      <p:to x="100000" y="95000"/>
                                    </p:animScale>
                                    <p:animScale>
                                      <p:cBhvr>
                                        <p:cTn id="6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4594225"/>
            <a:ext cx="2895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Title 1"/>
          <p:cNvSpPr>
            <a:spLocks noGrp="1"/>
          </p:cNvSpPr>
          <p:nvPr>
            <p:ph type="title"/>
          </p:nvPr>
        </p:nvSpPr>
        <p:spPr>
          <a:xfrm>
            <a:off x="431880" y="228600"/>
            <a:ext cx="8229600" cy="884238"/>
          </a:xfrm>
        </p:spPr>
        <p:txBody>
          <a:bodyPr/>
          <a:lstStyle/>
          <a:p>
            <a:r>
              <a:rPr lang="en-US" altLang="en-US" sz="4800" dirty="0" smtClean="0">
                <a:solidFill>
                  <a:srgbClr val="FFFF00"/>
                </a:solidFill>
              </a:rPr>
              <a:t>Digital Dementia &amp; FOMO</a:t>
            </a:r>
          </a:p>
        </p:txBody>
      </p:sp>
      <p:sp>
        <p:nvSpPr>
          <p:cNvPr id="2" name="Rectangle 1"/>
          <p:cNvSpPr/>
          <p:nvPr/>
        </p:nvSpPr>
        <p:spPr>
          <a:xfrm>
            <a:off x="546180" y="1295400"/>
            <a:ext cx="7924800" cy="1754326"/>
          </a:xfrm>
          <a:prstGeom prst="rect">
            <a:avLst/>
          </a:prstGeom>
        </p:spPr>
        <p:txBody>
          <a:bodyPr wrap="square">
            <a:spAutoFit/>
          </a:bodyPr>
          <a:lstStyle/>
          <a:p>
            <a:pPr algn="just"/>
            <a:r>
              <a:rPr lang="en-US" b="1" dirty="0"/>
              <a:t>FOMO </a:t>
            </a:r>
            <a:r>
              <a:rPr lang="en-US" b="1" dirty="0" smtClean="0"/>
              <a:t>“</a:t>
            </a:r>
            <a:r>
              <a:rPr lang="en-US" b="1" dirty="0"/>
              <a:t>fear of missing out.” </a:t>
            </a:r>
            <a:r>
              <a:rPr lang="en-US" b="1" dirty="0" smtClean="0"/>
              <a:t> FOMO </a:t>
            </a:r>
            <a:r>
              <a:rPr lang="en-US" b="1" dirty="0"/>
              <a:t>is considered a form of social anxiety—a </a:t>
            </a:r>
            <a:r>
              <a:rPr lang="en-US" b="1" dirty="0">
                <a:solidFill>
                  <a:srgbClr val="FFFF00"/>
                </a:solidFill>
              </a:rPr>
              <a:t>compulsive concern </a:t>
            </a:r>
            <a:r>
              <a:rPr lang="en-US" b="1" dirty="0"/>
              <a:t>that one might miss an opportunity for social interaction, a novel experience, or some other satisfying </a:t>
            </a:r>
            <a:r>
              <a:rPr lang="en-US" b="1" dirty="0" smtClean="0"/>
              <a:t>event</a:t>
            </a:r>
            <a:r>
              <a:rPr lang="en-US" b="1" dirty="0"/>
              <a:t>.</a:t>
            </a:r>
            <a:r>
              <a:rPr lang="en-US" b="1" dirty="0" smtClean="0"/>
              <a:t> </a:t>
            </a:r>
            <a:r>
              <a:rPr lang="en-US" b="1" dirty="0"/>
              <a:t>FOMO reflects a worry that friends may be having rewarding experiences from which one is </a:t>
            </a:r>
            <a:r>
              <a:rPr lang="en-US" b="1" dirty="0" smtClean="0"/>
              <a:t>absent </a:t>
            </a:r>
            <a:r>
              <a:rPr lang="en-US" sz="1700" b="1" dirty="0" smtClean="0"/>
              <a:t>[20]</a:t>
            </a:r>
          </a:p>
          <a:p>
            <a:endParaRPr lang="en-US" b="1" dirty="0"/>
          </a:p>
        </p:txBody>
      </p:sp>
      <p:sp>
        <p:nvSpPr>
          <p:cNvPr id="3" name="Rectangle 2"/>
          <p:cNvSpPr/>
          <p:nvPr/>
        </p:nvSpPr>
        <p:spPr>
          <a:xfrm>
            <a:off x="546180" y="2895600"/>
            <a:ext cx="8001000" cy="3139321"/>
          </a:xfrm>
          <a:prstGeom prst="rect">
            <a:avLst/>
          </a:prstGeom>
        </p:spPr>
        <p:txBody>
          <a:bodyPr wrap="square">
            <a:spAutoFit/>
          </a:bodyPr>
          <a:lstStyle/>
          <a:p>
            <a:pPr algn="just"/>
            <a:r>
              <a:rPr lang="en-US" b="1" dirty="0"/>
              <a:t>Digital dementia:  “Concerns continue to increase in South Korea. Researchers are now concerned with ‘digital dementia,’ a term coined in that country to describe </a:t>
            </a:r>
            <a:r>
              <a:rPr lang="en-US" b="1" dirty="0">
                <a:solidFill>
                  <a:srgbClr val="FFFF00"/>
                </a:solidFill>
              </a:rPr>
              <a:t>a deterioration in cognitive abilities frequently seen in people who have suffered head trauma or brain diseases</a:t>
            </a:r>
            <a:r>
              <a:rPr lang="en-US" b="1" dirty="0"/>
              <a:t>. South Korean physicians studying this phenomenon say that heavy Internet use may overdevelop the left side of the brain and leave the right side underdeveloped. Attention and memory span are affected, along with impulse control. Many heavy Internet users, which includes </a:t>
            </a:r>
            <a:r>
              <a:rPr lang="en-US" b="1" dirty="0">
                <a:solidFill>
                  <a:srgbClr val="FFFF00"/>
                </a:solidFill>
              </a:rPr>
              <a:t>18% of those between 10 and 19 years of age who use their smartphones for more than seven hours a day, cannot perform simple memory tasks such as recalling their own phone numbers</a:t>
            </a:r>
            <a:r>
              <a:rPr lang="en-US" b="1" dirty="0"/>
              <a:t>.” </a:t>
            </a:r>
            <a:r>
              <a:rPr lang="en-US" sz="1700" b="1" dirty="0"/>
              <a:t>[20]</a:t>
            </a:r>
            <a:endParaRPr lang="en-US" sz="1700" b="1" dirty="0"/>
          </a:p>
        </p:txBody>
      </p:sp>
    </p:spTree>
    <p:extLst>
      <p:ext uri="{BB962C8B-B14F-4D97-AF65-F5344CB8AC3E}">
        <p14:creationId xmlns:p14="http://schemas.microsoft.com/office/powerpoint/2010/main" val="259424076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4594225"/>
            <a:ext cx="2895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5475" name="Rectangle 2"/>
          <p:cNvSpPr>
            <a:spLocks/>
          </p:cNvSpPr>
          <p:nvPr/>
        </p:nvSpPr>
        <p:spPr bwMode="auto">
          <a:xfrm>
            <a:off x="3479800" y="6400800"/>
            <a:ext cx="1993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r>
              <a:rPr lang="en-US" altLang="en-US" sz="1200">
                <a:solidFill>
                  <a:srgbClr val="E6E6E6"/>
                </a:solidFill>
                <a:latin typeface="Times New Roman Italic" pitchFamily="18" charset="0"/>
                <a:ea typeface="ヒラギノ明朝 ProN W3"/>
                <a:cs typeface="ヒラギノ明朝 ProN W3"/>
                <a:sym typeface="Times New Roman Italic" pitchFamily="18" charset="0"/>
              </a:rPr>
              <a:t>Do not take without permission</a:t>
            </a:r>
          </a:p>
        </p:txBody>
      </p:sp>
      <p:sp>
        <p:nvSpPr>
          <p:cNvPr id="7" name="Title 1"/>
          <p:cNvSpPr>
            <a:spLocks noGrp="1"/>
          </p:cNvSpPr>
          <p:nvPr>
            <p:ph type="title"/>
          </p:nvPr>
        </p:nvSpPr>
        <p:spPr>
          <a:xfrm>
            <a:off x="457200" y="274638"/>
            <a:ext cx="8229600" cy="792162"/>
          </a:xfrm>
        </p:spPr>
        <p:txBody>
          <a:bodyPr>
            <a:normAutofit fontScale="90000"/>
          </a:bodyPr>
          <a:lstStyle/>
          <a:p>
            <a:r>
              <a:rPr lang="en-US" altLang="en-US" sz="4800" dirty="0" smtClean="0">
                <a:solidFill>
                  <a:srgbClr val="FFFF00"/>
                </a:solidFill>
              </a:rPr>
              <a:t>Government Warnings</a:t>
            </a:r>
          </a:p>
        </p:txBody>
      </p:sp>
      <p:sp>
        <p:nvSpPr>
          <p:cNvPr id="105476" name="Rectangle 3"/>
          <p:cNvSpPr>
            <a:spLocks noGrp="1" noChangeArrowheads="1"/>
          </p:cNvSpPr>
          <p:nvPr>
            <p:ph idx="1"/>
          </p:nvPr>
        </p:nvSpPr>
        <p:spPr>
          <a:xfrm>
            <a:off x="498978" y="1066800"/>
            <a:ext cx="7186612" cy="4724400"/>
          </a:xfrm>
        </p:spPr>
        <p:txBody>
          <a:bodyPr lIns="0" tIns="0" rIns="0" bIns="0">
            <a:normAutofit fontScale="25000" lnSpcReduction="20000"/>
          </a:bodyPr>
          <a:lstStyle/>
          <a:p>
            <a:pPr marL="0" indent="0">
              <a:lnSpc>
                <a:spcPct val="95000"/>
              </a:lnSpc>
              <a:spcBef>
                <a:spcPct val="0"/>
              </a:spcBef>
              <a:buNone/>
            </a:pPr>
            <a:r>
              <a:rPr lang="en-US" altLang="en-US" sz="8000" dirty="0">
                <a:solidFill>
                  <a:srgbClr val="FFFF00"/>
                </a:solidFill>
                <a:latin typeface="Arial" pitchFamily="34" charset="0"/>
                <a:ea typeface="ヒラギノ角ゴ ProN W3"/>
                <a:cs typeface="ヒラギノ角ゴ ProN W3"/>
                <a:sym typeface="Arial" pitchFamily="34" charset="0"/>
              </a:rPr>
              <a:t>Turkey 2013</a:t>
            </a:r>
            <a:r>
              <a:rPr lang="en-US" altLang="en-US" sz="8000" dirty="0">
                <a:solidFill>
                  <a:srgbClr val="FFFFFF"/>
                </a:solidFill>
                <a:latin typeface="Arial" pitchFamily="34" charset="0"/>
                <a:ea typeface="ヒラギノ角ゴ ProN W3"/>
                <a:cs typeface="ヒラギノ角ゴ ProN W3"/>
                <a:sym typeface="Arial" pitchFamily="34" charset="0"/>
              </a:rPr>
              <a:t>:  </a:t>
            </a:r>
          </a:p>
          <a:p>
            <a:pPr marL="0" indent="0">
              <a:lnSpc>
                <a:spcPct val="95000"/>
              </a:lnSpc>
              <a:spcBef>
                <a:spcPct val="0"/>
              </a:spcBef>
              <a:buNone/>
            </a:pPr>
            <a:r>
              <a:rPr lang="en-US" altLang="en-US" sz="8000" dirty="0">
                <a:solidFill>
                  <a:srgbClr val="FFFFFF"/>
                </a:solidFill>
                <a:latin typeface="Arial" pitchFamily="34" charset="0"/>
                <a:ea typeface="ヒラギノ角ゴ ProN W3"/>
                <a:cs typeface="ヒラギノ角ゴ ProN W3"/>
                <a:sym typeface="Arial" pitchFamily="34" charset="0"/>
              </a:rPr>
              <a:t>Governor </a:t>
            </a:r>
            <a:r>
              <a:rPr lang="en-US" altLang="en-US" sz="8000" dirty="0" err="1">
                <a:solidFill>
                  <a:srgbClr val="FFFFFF"/>
                </a:solidFill>
                <a:latin typeface="Arial" pitchFamily="34" charset="0"/>
                <a:ea typeface="ヒラギノ角ゴ ProN W3"/>
                <a:cs typeface="ヒラギノ角ゴ ProN W3"/>
                <a:sym typeface="Arial" pitchFamily="34" charset="0"/>
              </a:rPr>
              <a:t>Aksoy</a:t>
            </a:r>
            <a:r>
              <a:rPr lang="en-US" altLang="en-US" sz="8000" dirty="0">
                <a:solidFill>
                  <a:srgbClr val="FFFFFF"/>
                </a:solidFill>
                <a:latin typeface="Arial" pitchFamily="34" charset="0"/>
                <a:ea typeface="ヒラギノ角ゴ ProN W3"/>
                <a:cs typeface="ヒラギノ角ゴ ProN W3"/>
                <a:sym typeface="Arial" pitchFamily="34" charset="0"/>
              </a:rPr>
              <a:t> </a:t>
            </a:r>
            <a:r>
              <a:rPr lang="en-US" altLang="en-US" sz="8000" dirty="0" err="1">
                <a:solidFill>
                  <a:srgbClr val="FFFFFF"/>
                </a:solidFill>
                <a:latin typeface="Arial" pitchFamily="34" charset="0"/>
                <a:ea typeface="ヒラギノ角ゴ ProN W3"/>
                <a:cs typeface="ヒラギノ角ゴ ProN W3"/>
                <a:sym typeface="Arial" pitchFamily="34" charset="0"/>
              </a:rPr>
              <a:t>Huseyin</a:t>
            </a:r>
            <a:r>
              <a:rPr lang="en-US" altLang="en-US" sz="8000" dirty="0">
                <a:solidFill>
                  <a:srgbClr val="FFFFFF"/>
                </a:solidFill>
                <a:latin typeface="Arial" pitchFamily="34" charset="0"/>
                <a:ea typeface="ヒラギノ角ゴ ProN W3"/>
                <a:cs typeface="ヒラギノ角ゴ ProN W3"/>
                <a:sym typeface="Arial" pitchFamily="34" charset="0"/>
              </a:rPr>
              <a:t>, of the Samsun province announced he would launch a cell phone campaign to bring awareness of their hazards.</a:t>
            </a:r>
          </a:p>
          <a:p>
            <a:pPr marL="0" indent="0">
              <a:lnSpc>
                <a:spcPct val="95000"/>
              </a:lnSpc>
              <a:spcBef>
                <a:spcPct val="0"/>
              </a:spcBef>
              <a:buNone/>
            </a:pPr>
            <a:endParaRPr lang="en-US" altLang="en-US" sz="8000" dirty="0">
              <a:solidFill>
                <a:srgbClr val="FFFFFF"/>
              </a:solidFill>
              <a:latin typeface="Arial" pitchFamily="34" charset="0"/>
              <a:ea typeface="ヒラギノ角ゴ ProN W3"/>
              <a:cs typeface="ヒラギノ角ゴ ProN W3"/>
              <a:sym typeface="Arial" pitchFamily="34" charset="0"/>
            </a:endParaRPr>
          </a:p>
          <a:p>
            <a:pPr marL="0" indent="0">
              <a:lnSpc>
                <a:spcPct val="95000"/>
              </a:lnSpc>
              <a:spcBef>
                <a:spcPct val="0"/>
              </a:spcBef>
              <a:buNone/>
            </a:pPr>
            <a:r>
              <a:rPr lang="en-US" altLang="en-US" sz="8000" dirty="0">
                <a:solidFill>
                  <a:srgbClr val="FFFF00"/>
                </a:solidFill>
                <a:latin typeface="Arial" pitchFamily="34" charset="0"/>
                <a:ea typeface="ヒラギノ角ゴ ProN W3"/>
                <a:cs typeface="ヒラギノ角ゴ ProN W3"/>
                <a:sym typeface="Arial" pitchFamily="34" charset="0"/>
              </a:rPr>
              <a:t>Belgium 2013</a:t>
            </a:r>
            <a:r>
              <a:rPr lang="en-US" altLang="en-US" sz="8000" dirty="0">
                <a:solidFill>
                  <a:srgbClr val="FFFFFF"/>
                </a:solidFill>
                <a:latin typeface="Arial" pitchFamily="34" charset="0"/>
                <a:ea typeface="ヒラギノ角ゴ ProN W3"/>
                <a:cs typeface="ヒラギノ角ゴ ProN W3"/>
                <a:sym typeface="Arial" pitchFamily="34" charset="0"/>
              </a:rPr>
              <a:t>:</a:t>
            </a:r>
          </a:p>
          <a:p>
            <a:pPr marL="0" indent="0">
              <a:lnSpc>
                <a:spcPct val="95000"/>
              </a:lnSpc>
              <a:spcBef>
                <a:spcPct val="0"/>
              </a:spcBef>
              <a:buNone/>
            </a:pPr>
            <a:r>
              <a:rPr lang="en-US" altLang="en-US" sz="8000" dirty="0">
                <a:solidFill>
                  <a:srgbClr val="FFFFFF"/>
                </a:solidFill>
                <a:latin typeface="Arial" pitchFamily="34" charset="0"/>
                <a:ea typeface="ヒラギノ角ゴ ProN W3"/>
                <a:cs typeface="ヒラギノ角ゴ ProN W3"/>
                <a:sym typeface="Arial" pitchFamily="34" charset="0"/>
              </a:rPr>
              <a:t>The Public Health Minister bans cell phone sales for children under 7 years old.  Advertisements are also banned during children’s TV programs.</a:t>
            </a:r>
          </a:p>
          <a:p>
            <a:pPr marL="0" indent="0">
              <a:lnSpc>
                <a:spcPct val="95000"/>
              </a:lnSpc>
              <a:spcBef>
                <a:spcPct val="0"/>
              </a:spcBef>
              <a:buNone/>
            </a:pPr>
            <a:endParaRPr lang="en-US" altLang="en-US" sz="8000" dirty="0">
              <a:solidFill>
                <a:srgbClr val="FFFFFF"/>
              </a:solidFill>
              <a:latin typeface="Arial" pitchFamily="34" charset="0"/>
              <a:ea typeface="ヒラギノ角ゴ ProN W3"/>
              <a:cs typeface="ヒラギノ角ゴ ProN W3"/>
              <a:sym typeface="Arial" pitchFamily="34" charset="0"/>
            </a:endParaRPr>
          </a:p>
          <a:p>
            <a:pPr marL="0" indent="0">
              <a:lnSpc>
                <a:spcPct val="95000"/>
              </a:lnSpc>
              <a:spcBef>
                <a:spcPct val="0"/>
              </a:spcBef>
              <a:buNone/>
            </a:pPr>
            <a:endParaRPr lang="en-US" altLang="en-US" sz="8000" dirty="0">
              <a:solidFill>
                <a:srgbClr val="FFFFFF"/>
              </a:solidFill>
              <a:latin typeface="Arial" pitchFamily="34" charset="0"/>
              <a:ea typeface="ヒラギノ角ゴ ProN W3"/>
              <a:cs typeface="ヒラギノ角ゴ ProN W3"/>
              <a:sym typeface="Arial" pitchFamily="34" charset="0"/>
            </a:endParaRPr>
          </a:p>
          <a:p>
            <a:pPr marL="0" indent="0">
              <a:lnSpc>
                <a:spcPct val="95000"/>
              </a:lnSpc>
              <a:spcBef>
                <a:spcPct val="0"/>
              </a:spcBef>
              <a:buNone/>
            </a:pPr>
            <a:r>
              <a:rPr lang="en-US" altLang="en-US" sz="8000" dirty="0">
                <a:solidFill>
                  <a:srgbClr val="FFFF00"/>
                </a:solidFill>
                <a:latin typeface="Arial" pitchFamily="34" charset="0"/>
                <a:ea typeface="ヒラギノ角ゴ ProN W3"/>
                <a:cs typeface="ヒラギノ角ゴ ProN W3"/>
                <a:sym typeface="Arial" pitchFamily="34" charset="0"/>
              </a:rPr>
              <a:t>Australia 2013</a:t>
            </a:r>
            <a:r>
              <a:rPr lang="en-US" altLang="en-US" sz="8000" dirty="0">
                <a:solidFill>
                  <a:srgbClr val="FFFFFF"/>
                </a:solidFill>
                <a:latin typeface="Arial" pitchFamily="34" charset="0"/>
                <a:ea typeface="ヒラギノ角ゴ ProN W3"/>
                <a:cs typeface="ヒラギノ角ゴ ProN W3"/>
                <a:sym typeface="Arial" pitchFamily="34" charset="0"/>
              </a:rPr>
              <a:t>:</a:t>
            </a:r>
          </a:p>
          <a:p>
            <a:pPr marL="0" indent="0">
              <a:lnSpc>
                <a:spcPct val="95000"/>
              </a:lnSpc>
              <a:spcBef>
                <a:spcPct val="0"/>
              </a:spcBef>
              <a:buNone/>
            </a:pPr>
            <a:r>
              <a:rPr lang="en-US" altLang="en-US" sz="8000" dirty="0">
                <a:solidFill>
                  <a:srgbClr val="FFFFFF"/>
                </a:solidFill>
                <a:latin typeface="Arial" pitchFamily="34" charset="0"/>
                <a:ea typeface="ヒラギノ角ゴ ProN W3"/>
                <a:cs typeface="ヒラギノ角ゴ ProN W3"/>
                <a:sym typeface="Arial" pitchFamily="34" charset="0"/>
              </a:rPr>
              <a:t>The federal government created a fact sheet providing citizens ways to reduce exposure from wireless devices.  The agency advises parents to limit children’s exposure to cell phones.</a:t>
            </a:r>
          </a:p>
          <a:p>
            <a:pPr marL="0" indent="0">
              <a:lnSpc>
                <a:spcPct val="95000"/>
              </a:lnSpc>
              <a:spcBef>
                <a:spcPct val="0"/>
              </a:spcBef>
              <a:buNone/>
            </a:pPr>
            <a:endParaRPr lang="en-US" altLang="en-US" sz="8000" dirty="0">
              <a:solidFill>
                <a:srgbClr val="FFFFFF"/>
              </a:solidFill>
              <a:latin typeface="Arial" pitchFamily="34" charset="0"/>
              <a:ea typeface="ヒラギノ角ゴ ProN W3"/>
              <a:cs typeface="ヒラギノ角ゴ ProN W3"/>
              <a:sym typeface="Arial" pitchFamily="34" charset="0"/>
            </a:endParaRPr>
          </a:p>
          <a:p>
            <a:pPr marL="0" indent="0">
              <a:lnSpc>
                <a:spcPct val="95000"/>
              </a:lnSpc>
              <a:spcBef>
                <a:spcPct val="0"/>
              </a:spcBef>
              <a:buNone/>
            </a:pPr>
            <a:r>
              <a:rPr lang="en-US" altLang="en-US" sz="8000" dirty="0">
                <a:solidFill>
                  <a:srgbClr val="FFFF00"/>
                </a:solidFill>
                <a:latin typeface="Arial" pitchFamily="34" charset="0"/>
                <a:ea typeface="ヒラギノ角ゴ ProN W3"/>
                <a:cs typeface="ヒラギノ角ゴ ProN W3"/>
                <a:sym typeface="Arial" pitchFamily="34" charset="0"/>
              </a:rPr>
              <a:t>France, 2010</a:t>
            </a:r>
          </a:p>
          <a:p>
            <a:pPr>
              <a:lnSpc>
                <a:spcPct val="95000"/>
              </a:lnSpc>
              <a:spcBef>
                <a:spcPct val="0"/>
              </a:spcBef>
            </a:pPr>
            <a:r>
              <a:rPr lang="en-US" altLang="en-US" sz="8000" dirty="0" smtClean="0">
                <a:solidFill>
                  <a:srgbClr val="FFFFFF"/>
                </a:solidFill>
                <a:latin typeface="Arial" pitchFamily="34" charset="0"/>
                <a:ea typeface="ヒラギノ角ゴ ProN W3"/>
                <a:cs typeface="ヒラギノ角ゴ ProN W3"/>
                <a:sym typeface="Arial" pitchFamily="34" charset="0"/>
              </a:rPr>
              <a:t>Ban advertising to children under 12 years of age</a:t>
            </a:r>
          </a:p>
          <a:p>
            <a:pPr>
              <a:lnSpc>
                <a:spcPct val="95000"/>
              </a:lnSpc>
              <a:spcBef>
                <a:spcPct val="0"/>
              </a:spcBef>
            </a:pPr>
            <a:r>
              <a:rPr lang="en-US" altLang="en-US" sz="8000" dirty="0" smtClean="0">
                <a:solidFill>
                  <a:srgbClr val="FFFFFF"/>
                </a:solidFill>
                <a:latin typeface="Arial" pitchFamily="34" charset="0"/>
                <a:ea typeface="ヒラギノ角ゴ ProN W3"/>
                <a:cs typeface="ヒラギノ角ゴ ProN W3"/>
                <a:sym typeface="Arial" pitchFamily="34" charset="0"/>
              </a:rPr>
              <a:t>Ban phones designed for use under 6 years of age</a:t>
            </a:r>
          </a:p>
          <a:p>
            <a:pPr>
              <a:lnSpc>
                <a:spcPct val="95000"/>
              </a:lnSpc>
              <a:spcBef>
                <a:spcPct val="0"/>
              </a:spcBef>
            </a:pPr>
            <a:r>
              <a:rPr lang="en-US" altLang="en-US" sz="8000" dirty="0" smtClean="0">
                <a:solidFill>
                  <a:srgbClr val="FFFFFF"/>
                </a:solidFill>
                <a:latin typeface="Arial" pitchFamily="34" charset="0"/>
                <a:ea typeface="ヒラギノ角ゴ ProN W3"/>
                <a:cs typeface="ヒラギノ角ゴ ProN W3"/>
                <a:sym typeface="Arial" pitchFamily="34" charset="0"/>
              </a:rPr>
              <a:t>Post SAR for all cellphones</a:t>
            </a:r>
          </a:p>
          <a:p>
            <a:pPr>
              <a:lnSpc>
                <a:spcPct val="95000"/>
              </a:lnSpc>
              <a:spcBef>
                <a:spcPct val="0"/>
              </a:spcBef>
            </a:pPr>
            <a:r>
              <a:rPr lang="en-US" altLang="en-US" sz="8000" dirty="0" smtClean="0">
                <a:solidFill>
                  <a:srgbClr val="FFFFFF"/>
                </a:solidFill>
                <a:latin typeface="Arial" pitchFamily="34" charset="0"/>
                <a:ea typeface="ヒラギノ角ゴ ProN W3"/>
                <a:cs typeface="ヒラギノ角ゴ ProN W3"/>
                <a:sym typeface="Arial" pitchFamily="34" charset="0"/>
              </a:rPr>
              <a:t>City of Lyon advertisement campaign to discourage children’s use of cellphones</a:t>
            </a:r>
            <a:endParaRPr lang="en-US" altLang="en-US" sz="8000" dirty="0">
              <a:solidFill>
                <a:srgbClr val="FFFFFF"/>
              </a:solidFill>
              <a:latin typeface="Arial" pitchFamily="34" charset="0"/>
              <a:ea typeface="ヒラギノ角ゴ ProN W3"/>
              <a:cs typeface="ヒラギノ角ゴ ProN W3"/>
              <a:sym typeface="Arial"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240180"/>
            <a:ext cx="938212" cy="62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347129"/>
            <a:ext cx="915766" cy="5413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810000"/>
            <a:ext cx="1071288" cy="54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4076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3260"/>
            <a:ext cx="9144000" cy="36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870" y="0"/>
            <a:ext cx="446913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
            <a:ext cx="4702017" cy="2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727734" cy="37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8"/>
          <p:cNvSpPr txBox="1">
            <a:spLocks noChangeArrowheads="1"/>
          </p:cNvSpPr>
          <p:nvPr/>
        </p:nvSpPr>
        <p:spPr bwMode="auto">
          <a:xfrm>
            <a:off x="-102870" y="0"/>
            <a:ext cx="4882039"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800">
                <a:solidFill>
                  <a:srgbClr val="333399"/>
                </a:solidFill>
                <a:latin typeface="Arial" charset="0"/>
              </a:rPr>
              <a:t>FRANCE, DECEMBER 2008</a:t>
            </a:r>
          </a:p>
        </p:txBody>
      </p:sp>
      <p:pic>
        <p:nvPicPr>
          <p:cNvPr id="174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3894" y="5092065"/>
            <a:ext cx="661511" cy="15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0669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26</a:t>
            </a:fld>
            <a:endParaRPr lang="sv-SE" smtClean="0"/>
          </a:p>
        </p:txBody>
      </p:sp>
      <p:sp>
        <p:nvSpPr>
          <p:cNvPr id="4100" name="Rectangle 4"/>
          <p:cNvSpPr>
            <a:spLocks noGrp="1" noChangeArrowheads="1"/>
          </p:cNvSpPr>
          <p:nvPr>
            <p:ph type="title" idx="4294967295"/>
          </p:nvPr>
        </p:nvSpPr>
        <p:spPr>
          <a:xfrm>
            <a:off x="25400" y="114300"/>
            <a:ext cx="7926388" cy="266700"/>
          </a:xfrm>
        </p:spPr>
        <p:txBody>
          <a:bodyPr>
            <a:normAutofit fontScale="90000"/>
          </a:bodyPr>
          <a:lstStyle/>
          <a:p>
            <a:pPr algn="l"/>
            <a:r>
              <a:rPr lang="en-US" sz="1800" dirty="0" smtClean="0">
                <a:latin typeface="Times New Roman" pitchFamily="18" charset="0"/>
                <a:cs typeface="Times New Roman" pitchFamily="18" charset="0"/>
              </a:rPr>
              <a:t>	</a:t>
            </a:r>
            <a:r>
              <a:rPr lang="en-US" sz="1800" dirty="0" smtClean="0">
                <a:solidFill>
                  <a:srgbClr val="FFFF00"/>
                </a:solidFill>
                <a:latin typeface="Times New Roman" pitchFamily="18" charset="0"/>
                <a:cs typeface="Times New Roman" pitchFamily="18" charset="0"/>
              </a:rPr>
              <a:t>References</a:t>
            </a:r>
            <a:endParaRPr lang="en-US" sz="1800" b="1" dirty="0" smtClean="0">
              <a:solidFill>
                <a:srgbClr val="FFFF00"/>
              </a:solidFill>
              <a:cs typeface="Times New Roman" pitchFamily="18" charset="0"/>
            </a:endParaRP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77838" y="373380"/>
            <a:ext cx="8208962" cy="835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8925" indent="-288925" eaLnBrk="0" hangingPunct="0">
              <a:spcBef>
                <a:spcPts val="1080"/>
              </a:spcBef>
              <a:buSzPts val="1800"/>
              <a:tabLst>
                <a:tab pos="8686800" algn="l"/>
              </a:tabLst>
            </a:pPr>
            <a:r>
              <a:rPr lang="en-US" sz="1200" dirty="0" smtClean="0">
                <a:latin typeface="Times New Roman"/>
                <a:cs typeface="Times New Roman"/>
              </a:rPr>
              <a:t>1.    Gandhi</a:t>
            </a:r>
            <a:r>
              <a:rPr lang="en-US" sz="1200" dirty="0">
                <a:latin typeface="Times New Roman"/>
                <a:cs typeface="Times New Roman"/>
              </a:rPr>
              <a:t>, O. P., </a:t>
            </a:r>
            <a:r>
              <a:rPr lang="en-US" sz="1200" dirty="0" err="1">
                <a:latin typeface="Times New Roman"/>
                <a:cs typeface="Times New Roman"/>
              </a:rPr>
              <a:t>Lazzi</a:t>
            </a:r>
            <a:r>
              <a:rPr lang="en-US" sz="1200" dirty="0">
                <a:latin typeface="Times New Roman"/>
                <a:cs typeface="Times New Roman"/>
              </a:rPr>
              <a:t>, G., </a:t>
            </a:r>
            <a:r>
              <a:rPr lang="en-US" sz="1200" dirty="0" err="1">
                <a:latin typeface="Times New Roman"/>
                <a:cs typeface="Times New Roman"/>
              </a:rPr>
              <a:t>Furse</a:t>
            </a:r>
            <a:r>
              <a:rPr lang="en-US" sz="1200" dirty="0">
                <a:latin typeface="Times New Roman"/>
                <a:cs typeface="Times New Roman"/>
              </a:rPr>
              <a:t>, C. M. (1996). Electromagnetic absorption in the human head and neck for mobile telephones at 835 and 1900 MHz. IEEE Trans. Microwave </a:t>
            </a:r>
            <a:r>
              <a:rPr lang="en-US" sz="1200" dirty="0" err="1">
                <a:latin typeface="Times New Roman"/>
                <a:cs typeface="Times New Roman"/>
              </a:rPr>
              <a:t>Theor</a:t>
            </a:r>
            <a:r>
              <a:rPr lang="en-US" sz="1200" dirty="0">
                <a:latin typeface="Times New Roman"/>
                <a:cs typeface="Times New Roman"/>
              </a:rPr>
              <a:t>. </a:t>
            </a:r>
            <a:r>
              <a:rPr lang="en-US" sz="1200" dirty="0" err="1">
                <a:latin typeface="Times New Roman"/>
                <a:cs typeface="Times New Roman"/>
              </a:rPr>
              <a:t>Techniq</a:t>
            </a:r>
            <a:r>
              <a:rPr lang="en-US" sz="1200" dirty="0">
                <a:latin typeface="Times New Roman"/>
                <a:cs typeface="Times New Roman"/>
              </a:rPr>
              <a:t>. 44(10):</a:t>
            </a:r>
            <a:r>
              <a:rPr lang="en-US" sz="1200" dirty="0" smtClean="0">
                <a:latin typeface="Times New Roman"/>
                <a:cs typeface="Times New Roman"/>
              </a:rPr>
              <a:t>1884–1897.</a:t>
            </a:r>
          </a:p>
          <a:p>
            <a:pPr marL="288925" indent="-288925" eaLnBrk="0" hangingPunct="0">
              <a:spcBef>
                <a:spcPts val="1080"/>
              </a:spcBef>
              <a:buSzPts val="1800"/>
              <a:tabLst>
                <a:tab pos="8686800" algn="l"/>
              </a:tabLst>
            </a:pPr>
            <a:r>
              <a:rPr lang="en-US" sz="1200" dirty="0" smtClean="0">
                <a:latin typeface="Times New Roman"/>
                <a:cs typeface="Times New Roman"/>
              </a:rPr>
              <a:t>2.    </a:t>
            </a:r>
            <a:r>
              <a:rPr lang="en-US" sz="1200" dirty="0" err="1" smtClean="0">
                <a:latin typeface="Times New Roman"/>
                <a:cs typeface="Times New Roman"/>
              </a:rPr>
              <a:t>Wiart</a:t>
            </a:r>
            <a:r>
              <a:rPr lang="en-US" sz="1200" dirty="0" smtClean="0">
                <a:latin typeface="Times New Roman"/>
                <a:cs typeface="Times New Roman"/>
              </a:rPr>
              <a:t> et al. (2008</a:t>
            </a:r>
            <a:r>
              <a:rPr lang="en-US" sz="1200" dirty="0">
                <a:latin typeface="Times New Roman"/>
                <a:cs typeface="Times New Roman"/>
              </a:rPr>
              <a:t>). Analysis of RF exposure in the head tissues of children and adults. Phys. Med. Biol. 53(13):3681–3695. </a:t>
            </a:r>
            <a:endParaRPr lang="en-US" sz="1200" dirty="0" smtClean="0">
              <a:latin typeface="Times New Roman"/>
              <a:cs typeface="Times New Roman"/>
            </a:endParaRPr>
          </a:p>
          <a:p>
            <a:pPr marL="288925" indent="-288925" eaLnBrk="0" hangingPunct="0">
              <a:spcBef>
                <a:spcPts val="1080"/>
              </a:spcBef>
              <a:buSzPts val="1800"/>
              <a:tabLst>
                <a:tab pos="8686800" algn="l"/>
              </a:tabLst>
            </a:pPr>
            <a:r>
              <a:rPr lang="en-US" sz="1200" dirty="0" smtClean="0">
                <a:latin typeface="Times New Roman"/>
                <a:cs typeface="Times New Roman"/>
              </a:rPr>
              <a:t>3.	Christ et </a:t>
            </a:r>
            <a:r>
              <a:rPr lang="en-US" sz="1200" dirty="0">
                <a:latin typeface="Times New Roman"/>
                <a:cs typeface="Times New Roman"/>
              </a:rPr>
              <a:t>al.  Age-dependent tissue-specific exposure of cell phone users. Phys. Med. Biol. 2010 55:1767–1783</a:t>
            </a:r>
            <a:r>
              <a:rPr lang="en-US" sz="1200" dirty="0" smtClean="0">
                <a:latin typeface="Times New Roman"/>
                <a:cs typeface="Times New Roman"/>
              </a:rPr>
              <a:t>.</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Kuster</a:t>
            </a:r>
            <a:r>
              <a:rPr lang="en-US" sz="1200" dirty="0">
                <a:latin typeface="Times New Roman"/>
                <a:cs typeface="Times New Roman"/>
              </a:rPr>
              <a:t>, N.  Past, current, and future research on the exposure of children. Foundation for Research on Information Technology in </a:t>
            </a:r>
            <a:r>
              <a:rPr lang="en-US" sz="1200" dirty="0" smtClean="0">
                <a:latin typeface="Times New Roman"/>
                <a:cs typeface="Times New Roman"/>
              </a:rPr>
              <a:t>Society 2009 </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Gandhi et al. Exposure Limits:  The Underestimation of Absorbed Cell Phone Radiation, Especially in Children. </a:t>
            </a:r>
            <a:r>
              <a:rPr lang="en-US" sz="1200" dirty="0" err="1" smtClean="0">
                <a:latin typeface="Times New Roman"/>
                <a:cs typeface="Times New Roman"/>
              </a:rPr>
              <a:t>Electromagn</a:t>
            </a:r>
            <a:r>
              <a:rPr lang="en-US" sz="1200" dirty="0">
                <a:latin typeface="Times New Roman"/>
                <a:cs typeface="Times New Roman"/>
              </a:rPr>
              <a:t> Bio </a:t>
            </a:r>
            <a:r>
              <a:rPr lang="en-US" sz="1200" dirty="0" smtClean="0">
                <a:latin typeface="Times New Roman"/>
                <a:cs typeface="Times New Roman"/>
              </a:rPr>
              <a:t>Med 2012 </a:t>
            </a:r>
            <a:r>
              <a:rPr lang="en-US" sz="1200" dirty="0">
                <a:latin typeface="Times New Roman"/>
                <a:cs typeface="Times New Roman"/>
              </a:rPr>
              <a:t>Mar;31(1):34-51</a:t>
            </a:r>
            <a:r>
              <a:rPr lang="en-US" sz="1200" dirty="0" smtClean="0">
                <a:latin typeface="Times New Roman"/>
                <a:cs typeface="Times New Roman"/>
              </a:rPr>
              <a:t>.</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Aydin et al.  Mobile Phone Use and Brain Tumors in Children and Adolescents:  A Multicenter Case-Control Study.  J. </a:t>
            </a:r>
            <a:r>
              <a:rPr lang="en-US" sz="1200" dirty="0" err="1" smtClean="0">
                <a:latin typeface="Times New Roman"/>
                <a:cs typeface="Times New Roman"/>
              </a:rPr>
              <a:t>Natl</a:t>
            </a:r>
            <a:r>
              <a:rPr lang="en-US" sz="1200" dirty="0" smtClean="0">
                <a:latin typeface="Times New Roman"/>
                <a:cs typeface="Times New Roman"/>
              </a:rPr>
              <a:t> Cancer Inst. 2011 Aug 17; 103(16): 1264-76.</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Hardell &amp; Carlberg.  Mobile Phones, Cordless Phones and the Risk for Brain </a:t>
            </a:r>
            <a:r>
              <a:rPr lang="en-US" sz="1200" dirty="0" err="1" smtClean="0">
                <a:latin typeface="Times New Roman"/>
                <a:cs typeface="Times New Roman"/>
              </a:rPr>
              <a:t>Tumours</a:t>
            </a:r>
            <a:r>
              <a:rPr lang="en-US" sz="1200" dirty="0" smtClean="0">
                <a:latin typeface="Times New Roman"/>
                <a:cs typeface="Times New Roman"/>
              </a:rPr>
              <a:t>.  Int. J. </a:t>
            </a:r>
            <a:r>
              <a:rPr lang="en-US" sz="1200" dirty="0" err="1" smtClean="0">
                <a:latin typeface="Times New Roman"/>
                <a:cs typeface="Times New Roman"/>
              </a:rPr>
              <a:t>Oncol</a:t>
            </a:r>
            <a:r>
              <a:rPr lang="en-US" sz="1200" dirty="0" smtClean="0">
                <a:latin typeface="Times New Roman"/>
                <a:cs typeface="Times New Roman"/>
              </a:rPr>
              <a:t>. 2009 Jul; 35(1): 5-17.</a:t>
            </a:r>
          </a:p>
          <a:p>
            <a:pPr marL="288925" indent="-288925" eaLnBrk="0" hangingPunct="0">
              <a:spcBef>
                <a:spcPts val="1080"/>
              </a:spcBef>
              <a:buSzPts val="1800"/>
              <a:buAutoNum type="arabicPeriod" startAt="4"/>
              <a:tabLst>
                <a:tab pos="8686800" algn="l"/>
              </a:tabLst>
            </a:pPr>
            <a:r>
              <a:rPr lang="en-US" sz="1200" dirty="0">
                <a:latin typeface="Times New Roman"/>
                <a:cs typeface="Times New Roman"/>
              </a:rPr>
              <a:t>Hardell et al. Pooled analysis of case-control studies on acoustic neuroma diagnosed 1997-2003 and 2007-2009 and use of mobile and cordless phones. </a:t>
            </a:r>
            <a:r>
              <a:rPr lang="en-US" sz="1200" dirty="0" err="1">
                <a:latin typeface="Times New Roman"/>
                <a:cs typeface="Times New Roman"/>
              </a:rPr>
              <a:t>Int</a:t>
            </a:r>
            <a:r>
              <a:rPr lang="en-US" sz="1200" dirty="0">
                <a:latin typeface="Times New Roman"/>
                <a:cs typeface="Times New Roman"/>
              </a:rPr>
              <a:t> J </a:t>
            </a:r>
            <a:r>
              <a:rPr lang="en-US" sz="1200" dirty="0" err="1">
                <a:latin typeface="Times New Roman"/>
                <a:cs typeface="Times New Roman"/>
              </a:rPr>
              <a:t>Oncol</a:t>
            </a:r>
            <a:r>
              <a:rPr lang="en-US" sz="1200" dirty="0">
                <a:latin typeface="Times New Roman"/>
                <a:cs typeface="Times New Roman"/>
              </a:rPr>
              <a:t>. 2013 Oct;43(4):</a:t>
            </a:r>
            <a:r>
              <a:rPr lang="en-US" sz="1200" dirty="0" smtClean="0">
                <a:latin typeface="Times New Roman"/>
                <a:cs typeface="Times New Roman"/>
              </a:rPr>
              <a:t>1036-44.</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Dan Even. </a:t>
            </a:r>
            <a:r>
              <a:rPr lang="en-US" sz="1200" dirty="0" err="1" smtClean="0">
                <a:latin typeface="Times New Roman"/>
                <a:cs typeface="Times New Roman"/>
              </a:rPr>
              <a:t>Haaretz</a:t>
            </a:r>
            <a:r>
              <a:rPr lang="en-US" sz="1200" dirty="0">
                <a:latin typeface="Times New Roman"/>
                <a:cs typeface="Times New Roman"/>
              </a:rPr>
              <a:t> Jul. 16, 2009. </a:t>
            </a:r>
            <a:r>
              <a:rPr lang="en-US" sz="1200" dirty="0">
                <a:latin typeface="Times New Roman"/>
                <a:cs typeface="Times New Roman"/>
                <a:hlinkClick r:id="rId3"/>
              </a:rPr>
              <a:t>http://</a:t>
            </a:r>
            <a:r>
              <a:rPr lang="en-US" sz="1200" dirty="0" smtClean="0">
                <a:latin typeface="Times New Roman"/>
                <a:cs typeface="Times New Roman"/>
                <a:hlinkClick r:id="rId3"/>
              </a:rPr>
              <a:t>www.haaretz.com/print-edition/news/israeli-study-sees-link-between-oral-cancer-cell-phones-1.280073</a:t>
            </a:r>
            <a:r>
              <a:rPr lang="en-US" sz="1200" dirty="0" smtClean="0">
                <a:latin typeface="Times New Roman"/>
                <a:cs typeface="Times New Roman"/>
              </a:rPr>
              <a:t> (Accessed 9 April 2010).</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 </a:t>
            </a:r>
            <a:r>
              <a:rPr lang="en-US" sz="1200" dirty="0" smtClean="0">
                <a:latin typeface="Times New Roman"/>
              </a:rPr>
              <a:t>Czerninski</a:t>
            </a:r>
            <a:r>
              <a:rPr lang="en-US" sz="1200" dirty="0">
                <a:latin typeface="Times New Roman"/>
                <a:cs typeface="Times New Roman"/>
              </a:rPr>
              <a:t> et al. Risk of Parotid Malignant Tumors in Israel (1970–2006). Epidemiology. 2011 Jan;22(1):130-1</a:t>
            </a:r>
            <a:r>
              <a:rPr lang="en-US" sz="1200" dirty="0" smtClean="0">
                <a:latin typeface="Times New Roman"/>
                <a:cs typeface="Times New Roman"/>
              </a:rPr>
              <a:t>.</a:t>
            </a:r>
          </a:p>
          <a:p>
            <a:pPr marL="288925" indent="-288925" eaLnBrk="0" hangingPunct="0">
              <a:spcBef>
                <a:spcPts val="1080"/>
              </a:spcBef>
              <a:buSzPts val="1800"/>
              <a:buAutoNum type="arabicPeriod" startAt="4"/>
              <a:tabLst>
                <a:tab pos="8686800" algn="l"/>
              </a:tabLst>
            </a:pPr>
            <a:r>
              <a:rPr lang="en-US" sz="1200" dirty="0" smtClean="0">
                <a:latin typeface="Times New Roman"/>
                <a:cs typeface="Times New Roman"/>
              </a:rPr>
              <a:t>  De </a:t>
            </a:r>
            <a:r>
              <a:rPr lang="en-US" sz="1200" dirty="0" err="1" smtClean="0">
                <a:latin typeface="Times New Roman"/>
                <a:cs typeface="Times New Roman"/>
              </a:rPr>
              <a:t>Iulliis</a:t>
            </a:r>
            <a:r>
              <a:rPr lang="en-US" sz="1200" dirty="0" smtClean="0">
                <a:latin typeface="Times New Roman"/>
                <a:cs typeface="Times New Roman"/>
              </a:rPr>
              <a:t> et al.  Mobile Phone Radiation Induces Reactive Oxygen Species Production and DNA Damage in Human </a:t>
            </a:r>
            <a:r>
              <a:rPr lang="en-US" sz="1200" dirty="0" err="1" smtClean="0">
                <a:latin typeface="Times New Roman"/>
                <a:cs typeface="Times New Roman"/>
              </a:rPr>
              <a:t>Spermatoza</a:t>
            </a:r>
            <a:r>
              <a:rPr lang="en-US" sz="1200" dirty="0" smtClean="0">
                <a:latin typeface="Times New Roman"/>
                <a:cs typeface="Times New Roman"/>
              </a:rPr>
              <a:t>.  PLOS ONE Jul 31 2009; 4(7).</a:t>
            </a:r>
          </a:p>
          <a:p>
            <a:pPr marL="288925" indent="-288925" eaLnBrk="0" hangingPunct="0">
              <a:spcBef>
                <a:spcPts val="1080"/>
              </a:spcBef>
              <a:buSzPts val="1800"/>
              <a:buAutoNum type="arabicPeriod" startAt="4"/>
              <a:tabLst>
                <a:tab pos="8686800" algn="l"/>
              </a:tabLst>
            </a:pPr>
            <a:r>
              <a:rPr lang="en-US" sz="1200" dirty="0">
                <a:latin typeface="Times New Roman"/>
                <a:cs typeface="Times New Roman"/>
              </a:rPr>
              <a:t> </a:t>
            </a:r>
            <a:r>
              <a:rPr lang="en-US" sz="1200" dirty="0" smtClean="0">
                <a:latin typeface="Times New Roman"/>
                <a:cs typeface="Times New Roman"/>
              </a:rPr>
              <a:t> Agarwal et al</a:t>
            </a:r>
            <a:r>
              <a:rPr lang="en-US" sz="1200" dirty="0">
                <a:latin typeface="Times New Roman"/>
                <a:cs typeface="Times New Roman"/>
              </a:rPr>
              <a:t>. Effect of cell phone usage on semen analysis in </a:t>
            </a:r>
            <a:r>
              <a:rPr lang="en-US" sz="1200" dirty="0" smtClean="0">
                <a:latin typeface="Times New Roman"/>
                <a:cs typeface="Times New Roman"/>
              </a:rPr>
              <a:t>men attending </a:t>
            </a:r>
            <a:r>
              <a:rPr lang="en-US" sz="1200" dirty="0">
                <a:latin typeface="Times New Roman"/>
                <a:cs typeface="Times New Roman"/>
              </a:rPr>
              <a:t>infertility clinic: an observational study. </a:t>
            </a:r>
            <a:r>
              <a:rPr lang="en-US" sz="1200" dirty="0" err="1">
                <a:latin typeface="Times New Roman"/>
                <a:cs typeface="Times New Roman"/>
              </a:rPr>
              <a:t>Fertil</a:t>
            </a:r>
            <a:r>
              <a:rPr lang="en-US" sz="1200" dirty="0">
                <a:latin typeface="Times New Roman"/>
                <a:cs typeface="Times New Roman"/>
              </a:rPr>
              <a:t> </a:t>
            </a:r>
            <a:r>
              <a:rPr lang="en-US" sz="1200" dirty="0" err="1">
                <a:latin typeface="Times New Roman"/>
                <a:cs typeface="Times New Roman"/>
              </a:rPr>
              <a:t>Steril</a:t>
            </a:r>
            <a:r>
              <a:rPr lang="en-US" sz="1200" dirty="0">
                <a:latin typeface="Times New Roman"/>
                <a:cs typeface="Times New Roman"/>
              </a:rPr>
              <a:t>. 2008 Jan;89(1):124-8</a:t>
            </a:r>
            <a:r>
              <a:rPr lang="en-US" sz="1200" dirty="0" smtClean="0">
                <a:latin typeface="Times New Roman"/>
                <a:cs typeface="Times New Roman"/>
              </a:rPr>
              <a:t>.</a:t>
            </a:r>
          </a:p>
          <a:p>
            <a:pPr marL="228600" indent="-228600" eaLnBrk="0" hangingPunct="0">
              <a:spcBef>
                <a:spcPts val="1080"/>
              </a:spcBef>
              <a:buSzPts val="1800"/>
              <a:buFont typeface="+mj-lt"/>
              <a:buAutoNum type="arabicPeriod" startAt="13"/>
              <a:tabLst>
                <a:tab pos="8686800" algn="l"/>
              </a:tabLst>
            </a:pPr>
            <a:r>
              <a:rPr lang="en-US" sz="1200" dirty="0" smtClean="0">
                <a:latin typeface="Times New Roman"/>
                <a:cs typeface="Times New Roman"/>
              </a:rPr>
              <a:t>  Baan et al. Carcinogenicity of radiofrequency electromagnetic fields. The Lancet Oncology, Volume 12, Issue 7, Pages 624 - 626, July2011. </a:t>
            </a:r>
          </a:p>
          <a:p>
            <a:pPr marL="228600" indent="-228600" eaLnBrk="0" hangingPunct="0">
              <a:spcBef>
                <a:spcPts val="1080"/>
              </a:spcBef>
              <a:buSzPts val="1800"/>
              <a:buFont typeface="+mj-lt"/>
              <a:buAutoNum type="arabicPeriod" startAt="13"/>
              <a:tabLst>
                <a:tab pos="8686800" algn="l"/>
              </a:tabLst>
            </a:pPr>
            <a:r>
              <a:rPr lang="en-US" sz="1200" dirty="0">
                <a:latin typeface="Times New Roman"/>
                <a:cs typeface="Times New Roman"/>
              </a:rPr>
              <a:t>  Sadetzki et al. Long-Term Follow-up for Brain Tumor Development after </a:t>
            </a:r>
            <a:r>
              <a:rPr lang="en-US" sz="1200" dirty="0" smtClean="0">
                <a:latin typeface="Times New Roman"/>
                <a:cs typeface="Times New Roman"/>
              </a:rPr>
              <a:t>Childhood Exposure </a:t>
            </a:r>
            <a:r>
              <a:rPr lang="en-US" sz="1200" dirty="0">
                <a:latin typeface="Times New Roman"/>
                <a:cs typeface="Times New Roman"/>
              </a:rPr>
              <a:t>to Ionizing Radiation for Tinea </a:t>
            </a:r>
            <a:r>
              <a:rPr lang="en-US" sz="1200" dirty="0" smtClean="0">
                <a:latin typeface="Times New Roman"/>
                <a:cs typeface="Times New Roman"/>
              </a:rPr>
              <a:t>Capitis. </a:t>
            </a:r>
            <a:r>
              <a:rPr lang="fr-FR" sz="1200" dirty="0" err="1">
                <a:latin typeface="Times New Roman"/>
                <a:cs typeface="Times New Roman"/>
              </a:rPr>
              <a:t>Radiat</a:t>
            </a:r>
            <a:r>
              <a:rPr lang="fr-FR" sz="1200" dirty="0">
                <a:latin typeface="Times New Roman"/>
                <a:cs typeface="Times New Roman"/>
              </a:rPr>
              <a:t> </a:t>
            </a:r>
            <a:r>
              <a:rPr lang="fr-FR" sz="1200" dirty="0" err="1">
                <a:latin typeface="Times New Roman"/>
                <a:cs typeface="Times New Roman"/>
              </a:rPr>
              <a:t>Res</a:t>
            </a:r>
            <a:r>
              <a:rPr lang="fr-FR" sz="1200" dirty="0">
                <a:latin typeface="Times New Roman"/>
                <a:cs typeface="Times New Roman"/>
              </a:rPr>
              <a:t>. 2005 Apr;163(4):</a:t>
            </a:r>
            <a:r>
              <a:rPr lang="fr-FR" sz="1200" dirty="0" smtClean="0">
                <a:latin typeface="Times New Roman"/>
                <a:cs typeface="Times New Roman"/>
              </a:rPr>
              <a:t>424-32.</a:t>
            </a:r>
            <a:endParaRPr lang="en-US" sz="1200" dirty="0" smtClean="0">
              <a:latin typeface="Times New Roman"/>
              <a:cs typeface="Times New Roman"/>
            </a:endParaRPr>
          </a:p>
          <a:p>
            <a:pPr marL="288925" indent="-288925" eaLnBrk="0" hangingPunct="0">
              <a:spcBef>
                <a:spcPts val="1080"/>
              </a:spcBef>
              <a:buSzPts val="1800"/>
              <a:tabLst>
                <a:tab pos="8686800" algn="l"/>
              </a:tabLst>
            </a:pPr>
            <a:r>
              <a:rPr lang="en-US" sz="1200" dirty="0" smtClean="0">
                <a:latin typeface="Times New Roman"/>
                <a:cs typeface="Times New Roman"/>
              </a:rPr>
              <a:t>6</a:t>
            </a:r>
            <a:r>
              <a:rPr lang="en-US" sz="1200" dirty="0">
                <a:latin typeface="Times New Roman"/>
                <a:cs typeface="Times New Roman"/>
              </a:rPr>
              <a:t>.    Spencer A </a:t>
            </a:r>
            <a:r>
              <a:rPr lang="en-US" sz="1200" dirty="0" err="1">
                <a:latin typeface="Times New Roman"/>
                <a:cs typeface="Times New Roman"/>
              </a:rPr>
              <a:t>Rathus</a:t>
            </a:r>
            <a:r>
              <a:rPr lang="en-US" sz="1200" dirty="0">
                <a:latin typeface="Times New Roman"/>
                <a:cs typeface="Times New Roman"/>
              </a:rPr>
              <a:t>.  Childhood: Voyages in Development, Fifth Edition, Publisher Wadsworth, Belmont, CA, USA</a:t>
            </a:r>
            <a:r>
              <a:rPr lang="en-US" sz="1200" dirty="0" smtClean="0">
                <a:latin typeface="Times New Roman"/>
                <a:cs typeface="Times New Roman"/>
              </a:rPr>
              <a:t>.</a:t>
            </a:r>
            <a:r>
              <a:rPr lang="en-US" sz="1200" dirty="0">
                <a:latin typeface="Times New Roman"/>
                <a:cs typeface="Times New Roman"/>
              </a:rPr>
              <a:t>	</a:t>
            </a:r>
            <a:endParaRPr lang="en-US" sz="1200" dirty="0" smtClean="0">
              <a:latin typeface="Times New Roman"/>
              <a:cs typeface="Times New Roman"/>
            </a:endParaRPr>
          </a:p>
          <a:p>
            <a:pPr marL="288925" indent="-288925" eaLnBrk="0" hangingPunct="0">
              <a:spcBef>
                <a:spcPts val="1080"/>
              </a:spcBef>
              <a:buSzPts val="1800"/>
              <a:tabLst>
                <a:tab pos="8686800" algn="l"/>
              </a:tabLst>
            </a:pPr>
            <a:r>
              <a:rPr lang="en-US" sz="1200" dirty="0" smtClean="0">
                <a:latin typeface="Times New Roman"/>
                <a:cs typeface="Times New Roman"/>
              </a:rPr>
              <a:t>7.    </a:t>
            </a:r>
            <a:r>
              <a:rPr lang="en-US" sz="1200" dirty="0" err="1" smtClean="0">
                <a:latin typeface="Times New Roman"/>
                <a:cs typeface="Times New Roman"/>
              </a:rPr>
              <a:t>Baranski</a:t>
            </a:r>
            <a:r>
              <a:rPr lang="en-US" sz="1200" dirty="0" smtClean="0">
                <a:latin typeface="Times New Roman"/>
                <a:cs typeface="Times New Roman"/>
              </a:rPr>
              <a:t> </a:t>
            </a:r>
            <a:r>
              <a:rPr lang="en-US" sz="1200" dirty="0">
                <a:latin typeface="Times New Roman"/>
                <a:cs typeface="Times New Roman"/>
              </a:rPr>
              <a:t>S. Histological and </a:t>
            </a:r>
            <a:r>
              <a:rPr lang="en-US" sz="1200" dirty="0" err="1">
                <a:latin typeface="Times New Roman"/>
                <a:cs typeface="Times New Roman"/>
              </a:rPr>
              <a:t>histochemical</a:t>
            </a:r>
            <a:r>
              <a:rPr lang="en-US" sz="1200" dirty="0">
                <a:latin typeface="Times New Roman"/>
                <a:cs typeface="Times New Roman"/>
              </a:rPr>
              <a:t> effects of microwave irradiation on the central nervous system of rabbits and guinea pigs. Am J </a:t>
            </a:r>
            <a:r>
              <a:rPr lang="en-US" sz="1200" dirty="0" err="1">
                <a:latin typeface="Times New Roman"/>
                <a:cs typeface="Times New Roman"/>
              </a:rPr>
              <a:t>Physiol</a:t>
            </a:r>
            <a:r>
              <a:rPr lang="en-US" sz="1200" dirty="0">
                <a:latin typeface="Times New Roman"/>
                <a:cs typeface="Times New Roman"/>
              </a:rPr>
              <a:t> Med 1972;51:182-90.</a:t>
            </a:r>
          </a:p>
          <a:p>
            <a:pPr marL="288925" indent="-288925" eaLnBrk="0" hangingPunct="0">
              <a:spcBef>
                <a:spcPts val="1080"/>
              </a:spcBef>
              <a:buSzPts val="1800"/>
              <a:tabLst>
                <a:tab pos="8686800" algn="l"/>
              </a:tabLst>
            </a:pPr>
            <a:r>
              <a:rPr lang="en-US" sz="1200" dirty="0" smtClean="0">
                <a:latin typeface="Times New Roman"/>
                <a:cs typeface="Times New Roman"/>
              </a:rPr>
              <a:t>8.     Switzer </a:t>
            </a:r>
            <a:r>
              <a:rPr lang="en-US" sz="1200" dirty="0">
                <a:latin typeface="Times New Roman"/>
                <a:cs typeface="Times New Roman"/>
              </a:rPr>
              <a:t>WG, Mitchell DS.  Long-term effects of 2.45 GHz radiation on the ultrastructure of the cerebral cortex and hematologic profiles of rats. Radio </a:t>
            </a:r>
            <a:r>
              <a:rPr lang="en-US" sz="1200" dirty="0" err="1">
                <a:latin typeface="Times New Roman"/>
                <a:cs typeface="Times New Roman"/>
              </a:rPr>
              <a:t>Sci</a:t>
            </a:r>
            <a:r>
              <a:rPr lang="en-US" sz="1200" dirty="0">
                <a:latin typeface="Times New Roman"/>
                <a:cs typeface="Times New Roman"/>
              </a:rPr>
              <a:t> 1977;12:287-93</a:t>
            </a:r>
          </a:p>
          <a:p>
            <a:pPr marL="288925" indent="-288925" eaLnBrk="0" hangingPunct="0">
              <a:spcBef>
                <a:spcPts val="1080"/>
              </a:spcBef>
              <a:buSzPts val="1800"/>
              <a:tabLst>
                <a:tab pos="8686800" algn="l"/>
              </a:tabLst>
            </a:pPr>
            <a:endParaRPr lang="en-US" sz="1200" dirty="0" smtClean="0">
              <a:solidFill>
                <a:srgbClr val="FFFF00"/>
              </a:solidFill>
              <a:latin typeface="Times New Roman"/>
              <a:cs typeface="Times New Roman"/>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Box 7"/>
          <p:cNvSpPr txBox="1"/>
          <p:nvPr/>
        </p:nvSpPr>
        <p:spPr>
          <a:xfrm>
            <a:off x="4050579" y="5461516"/>
            <a:ext cx="691215" cy="369332"/>
          </a:xfrm>
          <a:prstGeom prst="rect">
            <a:avLst/>
          </a:prstGeom>
          <a:noFill/>
        </p:spPr>
        <p:txBody>
          <a:bodyPr wrap="none" rtlCol="0">
            <a:spAutoFit/>
          </a:bodyPr>
          <a:lstStyle/>
          <a:p>
            <a:r>
              <a:rPr lang="en-US" dirty="0" smtClean="0">
                <a:solidFill>
                  <a:schemeClr val="bg1"/>
                </a:solidFill>
              </a:rPr>
              <a:t>30+ y</a:t>
            </a:r>
            <a:endParaRPr lang="en-US" dirty="0">
              <a:solidFill>
                <a:schemeClr val="bg1"/>
              </a:solidFill>
            </a:endParaRPr>
          </a:p>
        </p:txBody>
      </p:sp>
    </p:spTree>
    <p:extLst>
      <p:ext uri="{BB962C8B-B14F-4D97-AF65-F5344CB8AC3E}">
        <p14:creationId xmlns:p14="http://schemas.microsoft.com/office/powerpoint/2010/main" val="1501818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1000"/>
                                        <p:tgtEl>
                                          <p:spTgt spid="4101">
                                            <p:txEl>
                                              <p:pRg st="0" end="0"/>
                                            </p:txEl>
                                          </p:spTgt>
                                        </p:tgtEl>
                                      </p:cBhvr>
                                    </p:animEffect>
                                    <p:anim calcmode="lin" valueType="num">
                                      <p:cBhvr>
                                        <p:cTn id="8" dur="1000" fill="hold"/>
                                        <p:tgtEl>
                                          <p:spTgt spid="41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101">
                                            <p:txEl>
                                              <p:pRg st="1" end="1"/>
                                            </p:txEl>
                                          </p:spTgt>
                                        </p:tgtEl>
                                        <p:attrNameLst>
                                          <p:attrName>style.visibility</p:attrName>
                                        </p:attrNameLst>
                                      </p:cBhvr>
                                      <p:to>
                                        <p:strVal val="visible"/>
                                      </p:to>
                                    </p:set>
                                    <p:animEffect transition="in" filter="fade">
                                      <p:cBhvr>
                                        <p:cTn id="14" dur="1000"/>
                                        <p:tgtEl>
                                          <p:spTgt spid="4101">
                                            <p:txEl>
                                              <p:pRg st="1" end="1"/>
                                            </p:txEl>
                                          </p:spTgt>
                                        </p:tgtEl>
                                      </p:cBhvr>
                                    </p:animEffect>
                                    <p:anim calcmode="lin" valueType="num">
                                      <p:cBhvr>
                                        <p:cTn id="15" dur="1000" fill="hold"/>
                                        <p:tgtEl>
                                          <p:spTgt spid="41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101">
                                            <p:txEl>
                                              <p:pRg st="2" end="2"/>
                                            </p:txEl>
                                          </p:spTgt>
                                        </p:tgtEl>
                                        <p:attrNameLst>
                                          <p:attrName>style.visibility</p:attrName>
                                        </p:attrNameLst>
                                      </p:cBhvr>
                                      <p:to>
                                        <p:strVal val="visible"/>
                                      </p:to>
                                    </p:set>
                                    <p:animEffect transition="in" filter="fade">
                                      <p:cBhvr>
                                        <p:cTn id="21" dur="1000"/>
                                        <p:tgtEl>
                                          <p:spTgt spid="4101">
                                            <p:txEl>
                                              <p:pRg st="2" end="2"/>
                                            </p:txEl>
                                          </p:spTgt>
                                        </p:tgtEl>
                                      </p:cBhvr>
                                    </p:animEffect>
                                    <p:anim calcmode="lin" valueType="num">
                                      <p:cBhvr>
                                        <p:cTn id="22" dur="1000" fill="hold"/>
                                        <p:tgtEl>
                                          <p:spTgt spid="410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01">
                                            <p:txEl>
                                              <p:pRg st="3" end="3"/>
                                            </p:txEl>
                                          </p:spTgt>
                                        </p:tgtEl>
                                        <p:attrNameLst>
                                          <p:attrName>style.visibility</p:attrName>
                                        </p:attrNameLst>
                                      </p:cBhvr>
                                      <p:to>
                                        <p:strVal val="visible"/>
                                      </p:to>
                                    </p:set>
                                    <p:animEffect transition="in" filter="fade">
                                      <p:cBhvr>
                                        <p:cTn id="28" dur="1000"/>
                                        <p:tgtEl>
                                          <p:spTgt spid="4101">
                                            <p:txEl>
                                              <p:pRg st="3" end="3"/>
                                            </p:txEl>
                                          </p:spTgt>
                                        </p:tgtEl>
                                      </p:cBhvr>
                                    </p:animEffect>
                                    <p:anim calcmode="lin" valueType="num">
                                      <p:cBhvr>
                                        <p:cTn id="29" dur="1000" fill="hold"/>
                                        <p:tgtEl>
                                          <p:spTgt spid="410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01">
                                            <p:txEl>
                                              <p:pRg st="4" end="4"/>
                                            </p:txEl>
                                          </p:spTgt>
                                        </p:tgtEl>
                                        <p:attrNameLst>
                                          <p:attrName>style.visibility</p:attrName>
                                        </p:attrNameLst>
                                      </p:cBhvr>
                                      <p:to>
                                        <p:strVal val="visible"/>
                                      </p:to>
                                    </p:set>
                                    <p:animEffect transition="in" filter="fade">
                                      <p:cBhvr>
                                        <p:cTn id="35" dur="1000"/>
                                        <p:tgtEl>
                                          <p:spTgt spid="4101">
                                            <p:txEl>
                                              <p:pRg st="4" end="4"/>
                                            </p:txEl>
                                          </p:spTgt>
                                        </p:tgtEl>
                                      </p:cBhvr>
                                    </p:animEffect>
                                    <p:anim calcmode="lin" valueType="num">
                                      <p:cBhvr>
                                        <p:cTn id="36" dur="1000" fill="hold"/>
                                        <p:tgtEl>
                                          <p:spTgt spid="410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01">
                                            <p:txEl>
                                              <p:pRg st="5" end="5"/>
                                            </p:txEl>
                                          </p:spTgt>
                                        </p:tgtEl>
                                        <p:attrNameLst>
                                          <p:attrName>style.visibility</p:attrName>
                                        </p:attrNameLst>
                                      </p:cBhvr>
                                      <p:to>
                                        <p:strVal val="visible"/>
                                      </p:to>
                                    </p:set>
                                    <p:animEffect transition="in" filter="fade">
                                      <p:cBhvr>
                                        <p:cTn id="42" dur="1000"/>
                                        <p:tgtEl>
                                          <p:spTgt spid="4101">
                                            <p:txEl>
                                              <p:pRg st="5" end="5"/>
                                            </p:txEl>
                                          </p:spTgt>
                                        </p:tgtEl>
                                      </p:cBhvr>
                                    </p:animEffect>
                                    <p:anim calcmode="lin" valueType="num">
                                      <p:cBhvr>
                                        <p:cTn id="43" dur="1000" fill="hold"/>
                                        <p:tgtEl>
                                          <p:spTgt spid="410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1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101">
                                            <p:txEl>
                                              <p:pRg st="6" end="6"/>
                                            </p:txEl>
                                          </p:spTgt>
                                        </p:tgtEl>
                                        <p:attrNameLst>
                                          <p:attrName>style.visibility</p:attrName>
                                        </p:attrNameLst>
                                      </p:cBhvr>
                                      <p:to>
                                        <p:strVal val="visible"/>
                                      </p:to>
                                    </p:set>
                                    <p:animEffect transition="in" filter="fade">
                                      <p:cBhvr>
                                        <p:cTn id="49" dur="1000"/>
                                        <p:tgtEl>
                                          <p:spTgt spid="4101">
                                            <p:txEl>
                                              <p:pRg st="6" end="6"/>
                                            </p:txEl>
                                          </p:spTgt>
                                        </p:tgtEl>
                                      </p:cBhvr>
                                    </p:animEffect>
                                    <p:anim calcmode="lin" valueType="num">
                                      <p:cBhvr>
                                        <p:cTn id="50" dur="1000" fill="hold"/>
                                        <p:tgtEl>
                                          <p:spTgt spid="410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1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4101">
                                            <p:txEl>
                                              <p:pRg st="7" end="7"/>
                                            </p:txEl>
                                          </p:spTgt>
                                        </p:tgtEl>
                                        <p:attrNameLst>
                                          <p:attrName>style.visibility</p:attrName>
                                        </p:attrNameLst>
                                      </p:cBhvr>
                                      <p:to>
                                        <p:strVal val="visible"/>
                                      </p:to>
                                    </p:set>
                                    <p:animEffect transition="in" filter="fade">
                                      <p:cBhvr>
                                        <p:cTn id="56" dur="1000"/>
                                        <p:tgtEl>
                                          <p:spTgt spid="4101">
                                            <p:txEl>
                                              <p:pRg st="7" end="7"/>
                                            </p:txEl>
                                          </p:spTgt>
                                        </p:tgtEl>
                                      </p:cBhvr>
                                    </p:animEffect>
                                    <p:anim calcmode="lin" valueType="num">
                                      <p:cBhvr>
                                        <p:cTn id="57" dur="1000" fill="hold"/>
                                        <p:tgtEl>
                                          <p:spTgt spid="410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10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4101">
                                            <p:txEl>
                                              <p:pRg st="8" end="8"/>
                                            </p:txEl>
                                          </p:spTgt>
                                        </p:tgtEl>
                                        <p:attrNameLst>
                                          <p:attrName>style.visibility</p:attrName>
                                        </p:attrNameLst>
                                      </p:cBhvr>
                                      <p:to>
                                        <p:strVal val="visible"/>
                                      </p:to>
                                    </p:set>
                                    <p:animEffect transition="in" filter="fade">
                                      <p:cBhvr>
                                        <p:cTn id="63" dur="1000"/>
                                        <p:tgtEl>
                                          <p:spTgt spid="4101">
                                            <p:txEl>
                                              <p:pRg st="8" end="8"/>
                                            </p:txEl>
                                          </p:spTgt>
                                        </p:tgtEl>
                                      </p:cBhvr>
                                    </p:animEffect>
                                    <p:anim calcmode="lin" valueType="num">
                                      <p:cBhvr>
                                        <p:cTn id="64" dur="1000" fill="hold"/>
                                        <p:tgtEl>
                                          <p:spTgt spid="410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10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4101">
                                            <p:txEl>
                                              <p:pRg st="9" end="9"/>
                                            </p:txEl>
                                          </p:spTgt>
                                        </p:tgtEl>
                                        <p:attrNameLst>
                                          <p:attrName>style.visibility</p:attrName>
                                        </p:attrNameLst>
                                      </p:cBhvr>
                                      <p:to>
                                        <p:strVal val="visible"/>
                                      </p:to>
                                    </p:set>
                                    <p:animEffect transition="in" filter="fade">
                                      <p:cBhvr>
                                        <p:cTn id="70" dur="1000"/>
                                        <p:tgtEl>
                                          <p:spTgt spid="4101">
                                            <p:txEl>
                                              <p:pRg st="9" end="9"/>
                                            </p:txEl>
                                          </p:spTgt>
                                        </p:tgtEl>
                                      </p:cBhvr>
                                    </p:animEffect>
                                    <p:anim calcmode="lin" valueType="num">
                                      <p:cBhvr>
                                        <p:cTn id="71" dur="1000" fill="hold"/>
                                        <p:tgtEl>
                                          <p:spTgt spid="4101">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10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4101">
                                            <p:txEl>
                                              <p:pRg st="10" end="10"/>
                                            </p:txEl>
                                          </p:spTgt>
                                        </p:tgtEl>
                                        <p:attrNameLst>
                                          <p:attrName>style.visibility</p:attrName>
                                        </p:attrNameLst>
                                      </p:cBhvr>
                                      <p:to>
                                        <p:strVal val="visible"/>
                                      </p:to>
                                    </p:set>
                                    <p:animEffect transition="in" filter="fade">
                                      <p:cBhvr>
                                        <p:cTn id="77" dur="1000"/>
                                        <p:tgtEl>
                                          <p:spTgt spid="4101">
                                            <p:txEl>
                                              <p:pRg st="10" end="10"/>
                                            </p:txEl>
                                          </p:spTgt>
                                        </p:tgtEl>
                                      </p:cBhvr>
                                    </p:animEffect>
                                    <p:anim calcmode="lin" valueType="num">
                                      <p:cBhvr>
                                        <p:cTn id="78" dur="1000" fill="hold"/>
                                        <p:tgtEl>
                                          <p:spTgt spid="4101">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10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4101">
                                            <p:txEl>
                                              <p:pRg st="11" end="11"/>
                                            </p:txEl>
                                          </p:spTgt>
                                        </p:tgtEl>
                                        <p:attrNameLst>
                                          <p:attrName>style.visibility</p:attrName>
                                        </p:attrNameLst>
                                      </p:cBhvr>
                                      <p:to>
                                        <p:strVal val="visible"/>
                                      </p:to>
                                    </p:set>
                                    <p:animEffect transition="in" filter="fade">
                                      <p:cBhvr>
                                        <p:cTn id="84" dur="1000"/>
                                        <p:tgtEl>
                                          <p:spTgt spid="4101">
                                            <p:txEl>
                                              <p:pRg st="11" end="11"/>
                                            </p:txEl>
                                          </p:spTgt>
                                        </p:tgtEl>
                                      </p:cBhvr>
                                    </p:animEffect>
                                    <p:anim calcmode="lin" valueType="num">
                                      <p:cBhvr>
                                        <p:cTn id="85" dur="1000" fill="hold"/>
                                        <p:tgtEl>
                                          <p:spTgt spid="4101">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10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4101">
                                            <p:txEl>
                                              <p:pRg st="12" end="12"/>
                                            </p:txEl>
                                          </p:spTgt>
                                        </p:tgtEl>
                                        <p:attrNameLst>
                                          <p:attrName>style.visibility</p:attrName>
                                        </p:attrNameLst>
                                      </p:cBhvr>
                                      <p:to>
                                        <p:strVal val="visible"/>
                                      </p:to>
                                    </p:set>
                                    <p:animEffect transition="in" filter="fade">
                                      <p:cBhvr>
                                        <p:cTn id="91" dur="1000"/>
                                        <p:tgtEl>
                                          <p:spTgt spid="4101">
                                            <p:txEl>
                                              <p:pRg st="12" end="12"/>
                                            </p:txEl>
                                          </p:spTgt>
                                        </p:tgtEl>
                                      </p:cBhvr>
                                    </p:animEffect>
                                    <p:anim calcmode="lin" valueType="num">
                                      <p:cBhvr>
                                        <p:cTn id="92" dur="1000" fill="hold"/>
                                        <p:tgtEl>
                                          <p:spTgt spid="4101">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10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4101">
                                            <p:txEl>
                                              <p:pRg st="13" end="13"/>
                                            </p:txEl>
                                          </p:spTgt>
                                        </p:tgtEl>
                                        <p:attrNameLst>
                                          <p:attrName>style.visibility</p:attrName>
                                        </p:attrNameLst>
                                      </p:cBhvr>
                                      <p:to>
                                        <p:strVal val="visible"/>
                                      </p:to>
                                    </p:set>
                                    <p:animEffect transition="in" filter="fade">
                                      <p:cBhvr>
                                        <p:cTn id="98" dur="1000"/>
                                        <p:tgtEl>
                                          <p:spTgt spid="4101">
                                            <p:txEl>
                                              <p:pRg st="13" end="13"/>
                                            </p:txEl>
                                          </p:spTgt>
                                        </p:tgtEl>
                                      </p:cBhvr>
                                    </p:animEffect>
                                    <p:anim calcmode="lin" valueType="num">
                                      <p:cBhvr>
                                        <p:cTn id="99" dur="1000" fill="hold"/>
                                        <p:tgtEl>
                                          <p:spTgt spid="4101">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10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nodeType="clickEffect">
                                  <p:stCondLst>
                                    <p:cond delay="0"/>
                                  </p:stCondLst>
                                  <p:childTnLst>
                                    <p:set>
                                      <p:cBhvr>
                                        <p:cTn id="104" dur="1" fill="hold">
                                          <p:stCondLst>
                                            <p:cond delay="0"/>
                                          </p:stCondLst>
                                        </p:cTn>
                                        <p:tgtEl>
                                          <p:spTgt spid="4101">
                                            <p:txEl>
                                              <p:pRg st="14" end="14"/>
                                            </p:txEl>
                                          </p:spTgt>
                                        </p:tgtEl>
                                        <p:attrNameLst>
                                          <p:attrName>style.visibility</p:attrName>
                                        </p:attrNameLst>
                                      </p:cBhvr>
                                      <p:to>
                                        <p:strVal val="visible"/>
                                      </p:to>
                                    </p:set>
                                    <p:animEffect transition="in" filter="fade">
                                      <p:cBhvr>
                                        <p:cTn id="105" dur="1000"/>
                                        <p:tgtEl>
                                          <p:spTgt spid="4101">
                                            <p:txEl>
                                              <p:pRg st="14" end="14"/>
                                            </p:txEl>
                                          </p:spTgt>
                                        </p:tgtEl>
                                      </p:cBhvr>
                                    </p:animEffect>
                                    <p:anim calcmode="lin" valueType="num">
                                      <p:cBhvr>
                                        <p:cTn id="106" dur="1000" fill="hold"/>
                                        <p:tgtEl>
                                          <p:spTgt spid="4101">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4101">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nodeType="clickEffect">
                                  <p:stCondLst>
                                    <p:cond delay="0"/>
                                  </p:stCondLst>
                                  <p:childTnLst>
                                    <p:set>
                                      <p:cBhvr>
                                        <p:cTn id="111" dur="1" fill="hold">
                                          <p:stCondLst>
                                            <p:cond delay="0"/>
                                          </p:stCondLst>
                                        </p:cTn>
                                        <p:tgtEl>
                                          <p:spTgt spid="4101">
                                            <p:txEl>
                                              <p:pRg st="15" end="15"/>
                                            </p:txEl>
                                          </p:spTgt>
                                        </p:tgtEl>
                                        <p:attrNameLst>
                                          <p:attrName>style.visibility</p:attrName>
                                        </p:attrNameLst>
                                      </p:cBhvr>
                                      <p:to>
                                        <p:strVal val="visible"/>
                                      </p:to>
                                    </p:set>
                                    <p:animEffect transition="in" filter="fade">
                                      <p:cBhvr>
                                        <p:cTn id="112" dur="1000"/>
                                        <p:tgtEl>
                                          <p:spTgt spid="4101">
                                            <p:txEl>
                                              <p:pRg st="15" end="15"/>
                                            </p:txEl>
                                          </p:spTgt>
                                        </p:tgtEl>
                                      </p:cBhvr>
                                    </p:animEffect>
                                    <p:anim calcmode="lin" valueType="num">
                                      <p:cBhvr>
                                        <p:cTn id="113" dur="1000" fill="hold"/>
                                        <p:tgtEl>
                                          <p:spTgt spid="4101">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101">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nodeType="clickEffect">
                                  <p:stCondLst>
                                    <p:cond delay="0"/>
                                  </p:stCondLst>
                                  <p:childTnLst>
                                    <p:set>
                                      <p:cBhvr>
                                        <p:cTn id="118" dur="1" fill="hold">
                                          <p:stCondLst>
                                            <p:cond delay="0"/>
                                          </p:stCondLst>
                                        </p:cTn>
                                        <p:tgtEl>
                                          <p:spTgt spid="4101">
                                            <p:txEl>
                                              <p:pRg st="16" end="16"/>
                                            </p:txEl>
                                          </p:spTgt>
                                        </p:tgtEl>
                                        <p:attrNameLst>
                                          <p:attrName>style.visibility</p:attrName>
                                        </p:attrNameLst>
                                      </p:cBhvr>
                                      <p:to>
                                        <p:strVal val="visible"/>
                                      </p:to>
                                    </p:set>
                                    <p:animEffect transition="in" filter="fade">
                                      <p:cBhvr>
                                        <p:cTn id="119" dur="1000"/>
                                        <p:tgtEl>
                                          <p:spTgt spid="4101">
                                            <p:txEl>
                                              <p:pRg st="16" end="16"/>
                                            </p:txEl>
                                          </p:spTgt>
                                        </p:tgtEl>
                                      </p:cBhvr>
                                    </p:animEffect>
                                    <p:anim calcmode="lin" valueType="num">
                                      <p:cBhvr>
                                        <p:cTn id="120" dur="1000" fill="hold"/>
                                        <p:tgtEl>
                                          <p:spTgt spid="4101">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4101">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27</a:t>
            </a:fld>
            <a:endParaRPr lang="sv-SE" smtClean="0"/>
          </a:p>
        </p:txBody>
      </p:sp>
      <p:sp>
        <p:nvSpPr>
          <p:cNvPr id="4100" name="Rectangle 4"/>
          <p:cNvSpPr>
            <a:spLocks noGrp="1" noChangeArrowheads="1"/>
          </p:cNvSpPr>
          <p:nvPr>
            <p:ph type="title" idx="4294967295"/>
          </p:nvPr>
        </p:nvSpPr>
        <p:spPr>
          <a:xfrm>
            <a:off x="0" y="114300"/>
            <a:ext cx="7926388" cy="266700"/>
          </a:xfrm>
        </p:spPr>
        <p:txBody>
          <a:bodyPr>
            <a:normAutofit fontScale="90000"/>
          </a:bodyPr>
          <a:lstStyle/>
          <a:p>
            <a:pPr algn="l"/>
            <a:r>
              <a:rPr lang="en-US" sz="1800" dirty="0" smtClean="0">
                <a:latin typeface="Times New Roman" pitchFamily="18" charset="0"/>
                <a:cs typeface="Times New Roman" pitchFamily="18" charset="0"/>
              </a:rPr>
              <a:t>	</a:t>
            </a:r>
            <a:r>
              <a:rPr lang="en-US" sz="1800" dirty="0" smtClean="0">
                <a:solidFill>
                  <a:srgbClr val="FFFF00"/>
                </a:solidFill>
                <a:latin typeface="Times New Roman" pitchFamily="18" charset="0"/>
                <a:cs typeface="Times New Roman" pitchFamily="18" charset="0"/>
              </a:rPr>
              <a:t>References</a:t>
            </a:r>
            <a:endParaRPr lang="en-US" sz="1800" b="1" dirty="0" smtClean="0">
              <a:solidFill>
                <a:srgbClr val="FFFF00"/>
              </a:solidFill>
              <a:cs typeface="Times New Roman" pitchFamily="18" charset="0"/>
            </a:endParaRP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77838" y="373380"/>
            <a:ext cx="8208962" cy="29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8925" indent="-288925" eaLnBrk="0" hangingPunct="0">
              <a:spcBef>
                <a:spcPts val="1080"/>
              </a:spcBef>
              <a:buSzPts val="1800"/>
              <a:buFont typeface="+mj-lt"/>
              <a:buAutoNum type="arabicPeriod" startAt="15"/>
              <a:tabLst>
                <a:tab pos="8686800" algn="l"/>
              </a:tabLst>
            </a:pPr>
            <a:r>
              <a:rPr lang="en-US" sz="1200" dirty="0" smtClean="0">
                <a:latin typeface="Times New Roman"/>
                <a:cs typeface="Times New Roman"/>
              </a:rPr>
              <a:t>  Spencer </a:t>
            </a:r>
            <a:r>
              <a:rPr lang="en-US" sz="1200" dirty="0">
                <a:latin typeface="Times New Roman"/>
                <a:cs typeface="Times New Roman"/>
              </a:rPr>
              <a:t>A </a:t>
            </a:r>
            <a:r>
              <a:rPr lang="en-US" sz="1200" dirty="0" err="1">
                <a:latin typeface="Times New Roman"/>
                <a:cs typeface="Times New Roman"/>
              </a:rPr>
              <a:t>Rathus</a:t>
            </a:r>
            <a:r>
              <a:rPr lang="en-US" sz="1200" dirty="0">
                <a:latin typeface="Times New Roman"/>
                <a:cs typeface="Times New Roman"/>
              </a:rPr>
              <a:t>.  Childhood: Voyages in Development, Fifth Edition, Publisher Wadsworth, Belmont, CA, </a:t>
            </a:r>
            <a:r>
              <a:rPr lang="en-US" sz="1200" dirty="0" smtClean="0">
                <a:latin typeface="Times New Roman"/>
                <a:cs typeface="Times New Roman"/>
              </a:rPr>
              <a:t>USA.</a:t>
            </a:r>
            <a:endParaRPr lang="en-US" sz="1200" dirty="0">
              <a:latin typeface="Times New Roman"/>
              <a:cs typeface="Times New Roman"/>
            </a:endParaRPr>
          </a:p>
          <a:p>
            <a:pPr marL="288925" indent="-288925" eaLnBrk="0" hangingPunct="0">
              <a:spcBef>
                <a:spcPts val="1080"/>
              </a:spcBef>
              <a:buSzPts val="1800"/>
              <a:buFont typeface="+mj-lt"/>
              <a:buAutoNum type="arabicPeriod" startAt="15"/>
              <a:tabLst>
                <a:tab pos="8686800" algn="l"/>
              </a:tabLst>
            </a:pPr>
            <a:r>
              <a:rPr lang="en-US" sz="1200" dirty="0">
                <a:latin typeface="Times New Roman"/>
                <a:cs typeface="Times New Roman"/>
              </a:rPr>
              <a:t> </a:t>
            </a:r>
            <a:r>
              <a:rPr lang="en-US" sz="1200" dirty="0" smtClean="0">
                <a:latin typeface="Times New Roman"/>
                <a:cs typeface="Times New Roman"/>
              </a:rPr>
              <a:t> </a:t>
            </a:r>
            <a:r>
              <a:rPr lang="en-US" sz="1200" dirty="0" err="1" smtClean="0">
                <a:latin typeface="Times New Roman"/>
                <a:cs typeface="Times New Roman"/>
              </a:rPr>
              <a:t>Baranski</a:t>
            </a:r>
            <a:r>
              <a:rPr lang="en-US" sz="1200" dirty="0" smtClean="0">
                <a:latin typeface="Times New Roman"/>
                <a:cs typeface="Times New Roman"/>
              </a:rPr>
              <a:t> </a:t>
            </a:r>
            <a:r>
              <a:rPr lang="en-US" sz="1200" dirty="0">
                <a:latin typeface="Times New Roman"/>
                <a:cs typeface="Times New Roman"/>
              </a:rPr>
              <a:t>S. Histological and </a:t>
            </a:r>
            <a:r>
              <a:rPr lang="en-US" sz="1200" dirty="0" err="1">
                <a:latin typeface="Times New Roman"/>
                <a:cs typeface="Times New Roman"/>
              </a:rPr>
              <a:t>histochemical</a:t>
            </a:r>
            <a:r>
              <a:rPr lang="en-US" sz="1200" dirty="0">
                <a:latin typeface="Times New Roman"/>
                <a:cs typeface="Times New Roman"/>
              </a:rPr>
              <a:t> effects of microwave irradiation on the central nervous system of rabbits and guinea pigs. Am J </a:t>
            </a:r>
            <a:r>
              <a:rPr lang="en-US" sz="1200" dirty="0" err="1">
                <a:latin typeface="Times New Roman"/>
                <a:cs typeface="Times New Roman"/>
              </a:rPr>
              <a:t>Physiol</a:t>
            </a:r>
            <a:r>
              <a:rPr lang="en-US" sz="1200" dirty="0">
                <a:latin typeface="Times New Roman"/>
                <a:cs typeface="Times New Roman"/>
              </a:rPr>
              <a:t> Med </a:t>
            </a:r>
            <a:r>
              <a:rPr lang="en-US" sz="1200" dirty="0" smtClean="0">
                <a:latin typeface="Times New Roman"/>
                <a:cs typeface="Times New Roman"/>
              </a:rPr>
              <a:t>1972;51:182-90.</a:t>
            </a:r>
          </a:p>
          <a:p>
            <a:pPr marL="288925" indent="-288925" eaLnBrk="0" hangingPunct="0">
              <a:spcBef>
                <a:spcPts val="1080"/>
              </a:spcBef>
              <a:buSzPts val="1800"/>
              <a:buFont typeface="+mj-lt"/>
              <a:buAutoNum type="arabicPeriod" startAt="15"/>
              <a:tabLst>
                <a:tab pos="8686800" algn="l"/>
              </a:tabLst>
            </a:pPr>
            <a:r>
              <a:rPr lang="en-US" sz="1200" dirty="0">
                <a:latin typeface="Times New Roman"/>
                <a:cs typeface="Times New Roman"/>
              </a:rPr>
              <a:t> </a:t>
            </a:r>
            <a:r>
              <a:rPr lang="en-US" sz="1200" dirty="0" smtClean="0">
                <a:latin typeface="Times New Roman"/>
                <a:cs typeface="Times New Roman"/>
              </a:rPr>
              <a:t> Switzer </a:t>
            </a:r>
            <a:r>
              <a:rPr lang="en-US" sz="1200" dirty="0">
                <a:latin typeface="Times New Roman"/>
                <a:cs typeface="Times New Roman"/>
              </a:rPr>
              <a:t>WG, Mitchell DS.  Long-term effects of 2.45 GHz radiation on the ultrastructure of the cerebral cortex and hematologic profiles of rats. Radio </a:t>
            </a:r>
            <a:r>
              <a:rPr lang="en-US" sz="1200" dirty="0" err="1">
                <a:latin typeface="Times New Roman"/>
                <a:cs typeface="Times New Roman"/>
              </a:rPr>
              <a:t>Sci</a:t>
            </a:r>
            <a:r>
              <a:rPr lang="en-US" sz="1200" dirty="0">
                <a:latin typeface="Times New Roman"/>
                <a:cs typeface="Times New Roman"/>
              </a:rPr>
              <a:t> </a:t>
            </a:r>
            <a:r>
              <a:rPr lang="en-US" sz="1200" dirty="0" smtClean="0">
                <a:latin typeface="Times New Roman"/>
                <a:cs typeface="Times New Roman"/>
              </a:rPr>
              <a:t>1977;12:287-93</a:t>
            </a:r>
          </a:p>
          <a:p>
            <a:pPr marL="288925" indent="-288925" eaLnBrk="0" hangingPunct="0">
              <a:spcBef>
                <a:spcPts val="1080"/>
              </a:spcBef>
              <a:buSzPts val="1800"/>
              <a:buFont typeface="+mj-lt"/>
              <a:buAutoNum type="arabicPeriod" startAt="15"/>
              <a:tabLst>
                <a:tab pos="8686800" algn="l"/>
              </a:tabLst>
            </a:pPr>
            <a:r>
              <a:rPr lang="en-US" sz="1200" dirty="0" smtClean="0">
                <a:latin typeface="Times New Roman"/>
                <a:cs typeface="Times New Roman"/>
              </a:rPr>
              <a:t>Case Report, Multifocal </a:t>
            </a:r>
            <a:r>
              <a:rPr lang="en-US" sz="1200" dirty="0">
                <a:latin typeface="Times New Roman"/>
                <a:cs typeface="Times New Roman"/>
              </a:rPr>
              <a:t>Breast Cancer in Young Women with </a:t>
            </a:r>
            <a:r>
              <a:rPr lang="en-US" sz="1200" dirty="0" smtClean="0">
                <a:latin typeface="Times New Roman"/>
                <a:cs typeface="Times New Roman"/>
              </a:rPr>
              <a:t>Prolonged Contact </a:t>
            </a:r>
            <a:r>
              <a:rPr lang="en-US" sz="1200" dirty="0">
                <a:latin typeface="Times New Roman"/>
                <a:cs typeface="Times New Roman"/>
              </a:rPr>
              <a:t>between Their Breasts and Their Cellular Phones. Case Rep Med. </a:t>
            </a:r>
            <a:r>
              <a:rPr lang="en-US" sz="1200" dirty="0" smtClean="0">
                <a:latin typeface="Times New Roman"/>
                <a:cs typeface="Times New Roman"/>
              </a:rPr>
              <a:t>2013;2013:354682</a:t>
            </a:r>
          </a:p>
          <a:p>
            <a:pPr marL="288925" indent="-288925" eaLnBrk="0" hangingPunct="0">
              <a:spcBef>
                <a:spcPts val="1080"/>
              </a:spcBef>
              <a:buSzPts val="1800"/>
              <a:buFont typeface="+mj-lt"/>
              <a:buAutoNum type="arabicPeriod" startAt="15"/>
              <a:tabLst>
                <a:tab pos="8686800" algn="l"/>
              </a:tabLst>
            </a:pPr>
            <a:r>
              <a:rPr lang="en-US" sz="1200" dirty="0">
                <a:latin typeface="Times New Roman"/>
                <a:cs typeface="Times New Roman"/>
              </a:rPr>
              <a:t> </a:t>
            </a:r>
            <a:r>
              <a:rPr lang="en-US" sz="1200" dirty="0" smtClean="0">
                <a:latin typeface="Times New Roman"/>
                <a:cs typeface="Times New Roman"/>
              </a:rPr>
              <a:t> </a:t>
            </a:r>
            <a:r>
              <a:rPr lang="en-US" sz="1200" dirty="0" err="1" smtClean="0">
                <a:latin typeface="Times New Roman"/>
                <a:cs typeface="Times New Roman"/>
              </a:rPr>
              <a:t>Sudamori</a:t>
            </a:r>
            <a:r>
              <a:rPr lang="en-US" sz="1200" dirty="0">
                <a:latin typeface="Times New Roman"/>
                <a:cs typeface="Times New Roman"/>
              </a:rPr>
              <a:t> et al. Incidence of intracranial meningiomas in Nagasaki atomic-bomb survivors</a:t>
            </a:r>
            <a:r>
              <a:rPr lang="en-US" sz="1200" dirty="0" smtClean="0">
                <a:latin typeface="Times New Roman"/>
                <a:cs typeface="Times New Roman"/>
              </a:rPr>
              <a:t>. </a:t>
            </a:r>
            <a:r>
              <a:rPr lang="sv-SE" sz="1200" dirty="0">
                <a:latin typeface="Times New Roman"/>
                <a:cs typeface="Times New Roman"/>
              </a:rPr>
              <a:t>Int J Cancer. 1996 Jul 29;67(3):318-22</a:t>
            </a:r>
            <a:r>
              <a:rPr lang="sv-SE" sz="1200" dirty="0" smtClean="0">
                <a:latin typeface="Times New Roman"/>
                <a:cs typeface="Times New Roman"/>
              </a:rPr>
              <a:t>.</a:t>
            </a:r>
          </a:p>
          <a:p>
            <a:pPr marL="288925" indent="-288925" eaLnBrk="0" hangingPunct="0">
              <a:spcBef>
                <a:spcPts val="1080"/>
              </a:spcBef>
              <a:buSzPts val="1800"/>
              <a:buFont typeface="+mj-lt"/>
              <a:buAutoNum type="arabicPeriod" startAt="15"/>
              <a:tabLst>
                <a:tab pos="8686800" algn="l"/>
              </a:tabLst>
            </a:pPr>
            <a:r>
              <a:rPr lang="sv-SE" sz="1200" dirty="0">
                <a:latin typeface="Times New Roman"/>
                <a:cs typeface="Times New Roman"/>
              </a:rPr>
              <a:t>  Dossey L. FOMO, </a:t>
            </a:r>
            <a:r>
              <a:rPr lang="sv-SE" sz="1200" dirty="0" smtClean="0">
                <a:latin typeface="Times New Roman"/>
                <a:cs typeface="Times New Roman"/>
              </a:rPr>
              <a:t>Digital Dementia, and Our Dangerous Experiment. </a:t>
            </a:r>
            <a:r>
              <a:rPr lang="pt-BR" sz="1200" dirty="0">
                <a:latin typeface="Times New Roman"/>
                <a:cs typeface="Times New Roman"/>
              </a:rPr>
              <a:t>Explore (NY). 2014 Mar-Apr;10(2):</a:t>
            </a:r>
            <a:r>
              <a:rPr lang="pt-BR" sz="1200" dirty="0" smtClean="0">
                <a:latin typeface="Times New Roman"/>
                <a:cs typeface="Times New Roman"/>
              </a:rPr>
              <a:t>69-73.</a:t>
            </a:r>
            <a:endParaRPr lang="en-US" sz="1200" dirty="0">
              <a:latin typeface="Times New Roman"/>
              <a:cs typeface="Times New Roman"/>
            </a:endParaRPr>
          </a:p>
          <a:p>
            <a:pPr marL="288925" indent="-288925" eaLnBrk="0" hangingPunct="0">
              <a:spcBef>
                <a:spcPts val="1080"/>
              </a:spcBef>
              <a:buSzPts val="1800"/>
              <a:tabLst>
                <a:tab pos="8686800" algn="l"/>
              </a:tabLst>
            </a:pPr>
            <a:endParaRPr lang="en-US" sz="1200" dirty="0" smtClean="0">
              <a:solidFill>
                <a:srgbClr val="FFFF00"/>
              </a:solidFill>
              <a:latin typeface="Times New Roman"/>
              <a:cs typeface="Times New Roman"/>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91796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1000"/>
                                        <p:tgtEl>
                                          <p:spTgt spid="4101">
                                            <p:txEl>
                                              <p:pRg st="0" end="0"/>
                                            </p:txEl>
                                          </p:spTgt>
                                        </p:tgtEl>
                                      </p:cBhvr>
                                    </p:animEffect>
                                    <p:anim calcmode="lin" valueType="num">
                                      <p:cBhvr>
                                        <p:cTn id="8" dur="1000" fill="hold"/>
                                        <p:tgtEl>
                                          <p:spTgt spid="41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101">
                                            <p:txEl>
                                              <p:pRg st="1" end="1"/>
                                            </p:txEl>
                                          </p:spTgt>
                                        </p:tgtEl>
                                        <p:attrNameLst>
                                          <p:attrName>style.visibility</p:attrName>
                                        </p:attrNameLst>
                                      </p:cBhvr>
                                      <p:to>
                                        <p:strVal val="visible"/>
                                      </p:to>
                                    </p:set>
                                    <p:animEffect transition="in" filter="fade">
                                      <p:cBhvr>
                                        <p:cTn id="14" dur="1000"/>
                                        <p:tgtEl>
                                          <p:spTgt spid="4101">
                                            <p:txEl>
                                              <p:pRg st="1" end="1"/>
                                            </p:txEl>
                                          </p:spTgt>
                                        </p:tgtEl>
                                      </p:cBhvr>
                                    </p:animEffect>
                                    <p:anim calcmode="lin" valueType="num">
                                      <p:cBhvr>
                                        <p:cTn id="15" dur="1000" fill="hold"/>
                                        <p:tgtEl>
                                          <p:spTgt spid="41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101">
                                            <p:txEl>
                                              <p:pRg st="2" end="2"/>
                                            </p:txEl>
                                          </p:spTgt>
                                        </p:tgtEl>
                                        <p:attrNameLst>
                                          <p:attrName>style.visibility</p:attrName>
                                        </p:attrNameLst>
                                      </p:cBhvr>
                                      <p:to>
                                        <p:strVal val="visible"/>
                                      </p:to>
                                    </p:set>
                                    <p:animEffect transition="in" filter="fade">
                                      <p:cBhvr>
                                        <p:cTn id="21" dur="1000"/>
                                        <p:tgtEl>
                                          <p:spTgt spid="4101">
                                            <p:txEl>
                                              <p:pRg st="2" end="2"/>
                                            </p:txEl>
                                          </p:spTgt>
                                        </p:tgtEl>
                                      </p:cBhvr>
                                    </p:animEffect>
                                    <p:anim calcmode="lin" valueType="num">
                                      <p:cBhvr>
                                        <p:cTn id="22" dur="1000" fill="hold"/>
                                        <p:tgtEl>
                                          <p:spTgt spid="410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01">
                                            <p:txEl>
                                              <p:pRg st="3" end="3"/>
                                            </p:txEl>
                                          </p:spTgt>
                                        </p:tgtEl>
                                        <p:attrNameLst>
                                          <p:attrName>style.visibility</p:attrName>
                                        </p:attrNameLst>
                                      </p:cBhvr>
                                      <p:to>
                                        <p:strVal val="visible"/>
                                      </p:to>
                                    </p:set>
                                    <p:animEffect transition="in" filter="fade">
                                      <p:cBhvr>
                                        <p:cTn id="28" dur="1000"/>
                                        <p:tgtEl>
                                          <p:spTgt spid="4101">
                                            <p:txEl>
                                              <p:pRg st="3" end="3"/>
                                            </p:txEl>
                                          </p:spTgt>
                                        </p:tgtEl>
                                      </p:cBhvr>
                                    </p:animEffect>
                                    <p:anim calcmode="lin" valueType="num">
                                      <p:cBhvr>
                                        <p:cTn id="29" dur="1000" fill="hold"/>
                                        <p:tgtEl>
                                          <p:spTgt spid="410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01">
                                            <p:txEl>
                                              <p:pRg st="4" end="4"/>
                                            </p:txEl>
                                          </p:spTgt>
                                        </p:tgtEl>
                                        <p:attrNameLst>
                                          <p:attrName>style.visibility</p:attrName>
                                        </p:attrNameLst>
                                      </p:cBhvr>
                                      <p:to>
                                        <p:strVal val="visible"/>
                                      </p:to>
                                    </p:set>
                                    <p:animEffect transition="in" filter="fade">
                                      <p:cBhvr>
                                        <p:cTn id="35" dur="1000"/>
                                        <p:tgtEl>
                                          <p:spTgt spid="4101">
                                            <p:txEl>
                                              <p:pRg st="4" end="4"/>
                                            </p:txEl>
                                          </p:spTgt>
                                        </p:tgtEl>
                                      </p:cBhvr>
                                    </p:animEffect>
                                    <p:anim calcmode="lin" valueType="num">
                                      <p:cBhvr>
                                        <p:cTn id="36" dur="1000" fill="hold"/>
                                        <p:tgtEl>
                                          <p:spTgt spid="410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01">
                                            <p:txEl>
                                              <p:pRg st="5" end="5"/>
                                            </p:txEl>
                                          </p:spTgt>
                                        </p:tgtEl>
                                        <p:attrNameLst>
                                          <p:attrName>style.visibility</p:attrName>
                                        </p:attrNameLst>
                                      </p:cBhvr>
                                      <p:to>
                                        <p:strVal val="visible"/>
                                      </p:to>
                                    </p:set>
                                    <p:animEffect transition="in" filter="fade">
                                      <p:cBhvr>
                                        <p:cTn id="42" dur="1000"/>
                                        <p:tgtEl>
                                          <p:spTgt spid="4101">
                                            <p:txEl>
                                              <p:pRg st="5" end="5"/>
                                            </p:txEl>
                                          </p:spTgt>
                                        </p:tgtEl>
                                      </p:cBhvr>
                                    </p:animEffect>
                                    <p:anim calcmode="lin" valueType="num">
                                      <p:cBhvr>
                                        <p:cTn id="43" dur="1000" fill="hold"/>
                                        <p:tgtEl>
                                          <p:spTgt spid="410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10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619250"/>
          </a:xfrm>
        </p:spPr>
        <p:txBody>
          <a:bodyPr>
            <a:normAutofit fontScale="90000"/>
          </a:bodyPr>
          <a:lstStyle/>
          <a:p>
            <a:r>
              <a:rPr lang="en-US" sz="9600" dirty="0" smtClean="0">
                <a:solidFill>
                  <a:srgbClr val="FFFF00"/>
                </a:solidFill>
              </a:rPr>
              <a:t>Thank You</a:t>
            </a:r>
            <a:br>
              <a:rPr lang="en-US" sz="9600" dirty="0" smtClean="0">
                <a:solidFill>
                  <a:srgbClr val="FFFF00"/>
                </a:solidFill>
              </a:rPr>
            </a:br>
            <a:r>
              <a:rPr lang="en-US" sz="2800" dirty="0" smtClean="0">
                <a:solidFill>
                  <a:srgbClr val="FFFF00"/>
                </a:solidFill>
              </a:rPr>
              <a:t>(Copies available on request)</a:t>
            </a:r>
            <a:endParaRPr lang="en-US" sz="9600" dirty="0">
              <a:solidFill>
                <a:srgbClr val="FFFF00"/>
              </a:solidFill>
            </a:endParaRPr>
          </a:p>
        </p:txBody>
      </p:sp>
    </p:spTree>
    <p:extLst>
      <p:ext uri="{BB962C8B-B14F-4D97-AF65-F5344CB8AC3E}">
        <p14:creationId xmlns:p14="http://schemas.microsoft.com/office/powerpoint/2010/main" val="31452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3</a:t>
            </a:fld>
            <a:endParaRPr lang="sv-SE" smtClean="0"/>
          </a:p>
        </p:txBody>
      </p:sp>
      <p:sp>
        <p:nvSpPr>
          <p:cNvPr id="4100" name="Rectangle 4"/>
          <p:cNvSpPr>
            <a:spLocks noGrp="1" noChangeArrowheads="1"/>
          </p:cNvSpPr>
          <p:nvPr>
            <p:ph type="title" idx="4294967295"/>
          </p:nvPr>
        </p:nvSpPr>
        <p:spPr>
          <a:xfrm>
            <a:off x="228600" y="228600"/>
            <a:ext cx="8686800" cy="1021120"/>
          </a:xfrm>
        </p:spPr>
        <p:txBody>
          <a:bodyPr>
            <a:noAutofit/>
          </a:bodyPr>
          <a:lstStyle/>
          <a:p>
            <a:pPr eaLnBrk="0" hangingPunct="0">
              <a:spcBef>
                <a:spcPts val="1080"/>
              </a:spcBef>
              <a:buSzPts val="1800"/>
              <a:tabLst>
                <a:tab pos="8686800" algn="l"/>
              </a:tabLst>
            </a:pPr>
            <a:r>
              <a:rPr lang="en-US" sz="3800" dirty="0">
                <a:solidFill>
                  <a:srgbClr val="FFFF00"/>
                </a:solidFill>
                <a:latin typeface="Times New Roman"/>
                <a:cs typeface="Times New Roman"/>
              </a:rPr>
              <a:t>Children </a:t>
            </a:r>
            <a:r>
              <a:rPr lang="en-US" sz="3800" dirty="0" smtClean="0">
                <a:solidFill>
                  <a:srgbClr val="FFFF00"/>
                </a:solidFill>
                <a:latin typeface="Times New Roman"/>
                <a:cs typeface="Times New Roman"/>
              </a:rPr>
              <a:t>Absorb </a:t>
            </a:r>
            <a:r>
              <a:rPr lang="en-US" sz="3800" dirty="0">
                <a:solidFill>
                  <a:srgbClr val="FFFF00"/>
                </a:solidFill>
                <a:latin typeface="Times New Roman"/>
                <a:cs typeface="Times New Roman"/>
              </a:rPr>
              <a:t>&gt;</a:t>
            </a:r>
            <a:r>
              <a:rPr lang="en-US" sz="3800" dirty="0" smtClean="0">
                <a:solidFill>
                  <a:srgbClr val="FFFF00"/>
                </a:solidFill>
                <a:latin typeface="Times New Roman"/>
                <a:cs typeface="Times New Roman"/>
              </a:rPr>
              <a:t> MWR </a:t>
            </a:r>
            <a:r>
              <a:rPr lang="en-US" sz="3800" dirty="0">
                <a:solidFill>
                  <a:srgbClr val="FFFF00"/>
                </a:solidFill>
                <a:latin typeface="Times New Roman"/>
                <a:cs typeface="Times New Roman"/>
              </a:rPr>
              <a:t>than </a:t>
            </a:r>
            <a:r>
              <a:rPr lang="en-US" sz="3800" dirty="0" smtClean="0">
                <a:solidFill>
                  <a:srgbClr val="FFFF00"/>
                </a:solidFill>
                <a:latin typeface="Times New Roman"/>
                <a:cs typeface="Times New Roman"/>
              </a:rPr>
              <a:t>Adults</a:t>
            </a:r>
            <a:endParaRPr lang="en-US" sz="3800" dirty="0">
              <a:solidFill>
                <a:srgbClr val="FFFF00"/>
              </a:solidFill>
              <a:effectLst/>
            </a:endParaRP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09258" y="1249720"/>
            <a:ext cx="8208962" cy="495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eaLnBrk="0" hangingPunct="0">
              <a:spcBef>
                <a:spcPct val="50000"/>
              </a:spcBef>
              <a:buFontTx/>
              <a:buChar char="•"/>
              <a:tabLst>
                <a:tab pos="8686800" algn="l"/>
              </a:tabLst>
            </a:pPr>
            <a:r>
              <a:rPr lang="en-US" sz="2800" dirty="0" smtClean="0">
                <a:solidFill>
                  <a:srgbClr val="FFFF00"/>
                </a:solidFill>
                <a:latin typeface="Times New Roman" pitchFamily="18" charset="0"/>
                <a:cs typeface="Times New Roman" pitchFamily="18" charset="0"/>
              </a:rPr>
              <a:t>Computer simulation using MRI scans of children</a:t>
            </a:r>
          </a:p>
          <a:p>
            <a:pPr marL="914400" lvl="1" indent="-457200" eaLnBrk="0" hangingPunct="0">
              <a:spcBef>
                <a:spcPct val="50000"/>
              </a:spcBef>
              <a:buFontTx/>
              <a:buChar char="•"/>
              <a:tabLst>
                <a:tab pos="8686800" algn="l"/>
              </a:tabLst>
            </a:pPr>
            <a:r>
              <a:rPr lang="en-US" sz="2400" dirty="0" smtClean="0">
                <a:solidFill>
                  <a:srgbClr val="FFFF00"/>
                </a:solidFill>
                <a:latin typeface="Times New Roman" pitchFamily="18" charset="0"/>
                <a:cs typeface="Times New Roman" pitchFamily="18" charset="0"/>
              </a:rPr>
              <a:t>Absorption penetrates deeper into brain </a:t>
            </a:r>
            <a:r>
              <a:rPr lang="en-US" sz="1700" dirty="0" smtClean="0">
                <a:solidFill>
                  <a:srgbClr val="FFFF00"/>
                </a:solidFill>
                <a:latin typeface="Times New Roman" pitchFamily="18" charset="0"/>
                <a:cs typeface="Times New Roman" pitchFamily="18" charset="0"/>
              </a:rPr>
              <a:t>[</a:t>
            </a:r>
            <a:r>
              <a:rPr lang="en-US" sz="1700" dirty="0" smtClean="0">
                <a:solidFill>
                  <a:srgbClr val="FFFF00"/>
                </a:solidFill>
                <a:latin typeface="Times New Roman" pitchFamily="18" charset="0"/>
                <a:cs typeface="Times New Roman" pitchFamily="18" charset="0"/>
              </a:rPr>
              <a:t>1]</a:t>
            </a:r>
            <a:endParaRPr lang="en-US" sz="1700" dirty="0" smtClean="0">
              <a:solidFill>
                <a:srgbClr val="FFFF00"/>
              </a:solidFill>
              <a:latin typeface="Times New Roman" pitchFamily="18" charset="0"/>
              <a:cs typeface="Times New Roman" pitchFamily="18" charset="0"/>
            </a:endParaRPr>
          </a:p>
          <a:p>
            <a:pPr lvl="1" eaLnBrk="0" hangingPunct="0">
              <a:spcBef>
                <a:spcPct val="50000"/>
              </a:spcBef>
              <a:tabLst>
                <a:tab pos="8686800" algn="l"/>
              </a:tabLst>
            </a:pPr>
            <a:endParaRPr lang="en-US" dirty="0" smtClean="0">
              <a:latin typeface="Times New Roman" pitchFamily="18" charset="0"/>
              <a:cs typeface="Times New Roman" pitchFamily="18" charset="0"/>
            </a:endParaRPr>
          </a:p>
          <a:p>
            <a:pPr lvl="1" eaLnBrk="0" hangingPunct="0">
              <a:spcBef>
                <a:spcPct val="50000"/>
              </a:spcBef>
              <a:tabLst>
                <a:tab pos="8686800" algn="l"/>
              </a:tabLst>
            </a:pPr>
            <a:endParaRPr lang="en-US" dirty="0">
              <a:latin typeface="Times New Roman" pitchFamily="18" charset="0"/>
              <a:cs typeface="Times New Roman" pitchFamily="18" charset="0"/>
            </a:endParaRPr>
          </a:p>
          <a:p>
            <a:pPr lvl="1" eaLnBrk="0" hangingPunct="0">
              <a:spcBef>
                <a:spcPct val="50000"/>
              </a:spcBef>
              <a:tabLst>
                <a:tab pos="8686800" algn="l"/>
              </a:tabLst>
            </a:pPr>
            <a:endParaRPr lang="en-US" dirty="0" smtClean="0">
              <a:latin typeface="Times New Roman" pitchFamily="18" charset="0"/>
              <a:cs typeface="Times New Roman" pitchFamily="18" charset="0"/>
            </a:endParaRPr>
          </a:p>
          <a:p>
            <a:pPr marL="742950" lvl="1" indent="-285750" eaLnBrk="0" hangingPunct="0">
              <a:spcBef>
                <a:spcPct val="50000"/>
              </a:spcBef>
              <a:buFont typeface="Arial" panose="020B0604020202020204" pitchFamily="34" charset="0"/>
              <a:buChar char="•"/>
              <a:tabLst>
                <a:tab pos="8686800" algn="l"/>
              </a:tabLst>
            </a:pPr>
            <a:r>
              <a:rPr lang="en-US" sz="2400" dirty="0" smtClean="0">
                <a:solidFill>
                  <a:srgbClr val="FFFF00"/>
                </a:solidFill>
                <a:latin typeface="Times New Roman" pitchFamily="18" charset="0"/>
                <a:cs typeface="Times New Roman" pitchFamily="18" charset="0"/>
              </a:rPr>
              <a:t>Children </a:t>
            </a:r>
            <a:r>
              <a:rPr lang="en-US" sz="2400" dirty="0">
                <a:solidFill>
                  <a:srgbClr val="FFFF00"/>
                </a:solidFill>
                <a:latin typeface="Times New Roman" pitchFamily="18" charset="0"/>
                <a:cs typeface="Times New Roman" pitchFamily="18" charset="0"/>
              </a:rPr>
              <a:t>absorb MWR </a:t>
            </a:r>
            <a:r>
              <a:rPr lang="en-US" sz="2400" dirty="0" smtClean="0">
                <a:solidFill>
                  <a:srgbClr val="FF0000"/>
                </a:solidFill>
                <a:latin typeface="Times New Roman" pitchFamily="18" charset="0"/>
                <a:cs typeface="Times New Roman" pitchFamily="18" charset="0"/>
              </a:rPr>
              <a:t>2x in the </a:t>
            </a:r>
            <a:r>
              <a:rPr lang="en-US" sz="2400" dirty="0" smtClean="0">
                <a:solidFill>
                  <a:srgbClr val="FF0000"/>
                </a:solidFill>
                <a:latin typeface="Times New Roman" pitchFamily="18" charset="0"/>
                <a:cs typeface="Times New Roman" pitchFamily="18" charset="0"/>
              </a:rPr>
              <a:t>brain </a:t>
            </a:r>
            <a:r>
              <a:rPr lang="en-US" sz="2400" dirty="0" smtClean="0">
                <a:solidFill>
                  <a:srgbClr val="FFFF00"/>
                </a:solidFill>
                <a:latin typeface="Times New Roman" pitchFamily="18" charset="0"/>
                <a:cs typeface="Times New Roman" pitchFamily="18" charset="0"/>
              </a:rPr>
              <a:t>and </a:t>
            </a:r>
            <a:r>
              <a:rPr lang="en-US" sz="2400" dirty="0" smtClean="0">
                <a:solidFill>
                  <a:srgbClr val="FF0000"/>
                </a:solidFill>
                <a:latin typeface="Times New Roman" pitchFamily="18" charset="0"/>
                <a:cs typeface="Times New Roman" pitchFamily="18" charset="0"/>
              </a:rPr>
              <a:t>10x in bone marrow</a:t>
            </a:r>
            <a:r>
              <a:rPr lang="en-US" sz="2400" dirty="0" smtClean="0">
                <a:solidFill>
                  <a:srgbClr val="FFFF00"/>
                </a:solidFill>
                <a:latin typeface="Times New Roman" pitchFamily="18" charset="0"/>
                <a:cs typeface="Times New Roman" pitchFamily="18" charset="0"/>
              </a:rPr>
              <a:t> than adults </a:t>
            </a:r>
            <a:r>
              <a:rPr lang="en-US" sz="1700" dirty="0" smtClean="0">
                <a:solidFill>
                  <a:srgbClr val="FFFF00"/>
                </a:solidFill>
                <a:latin typeface="Times New Roman" pitchFamily="18" charset="0"/>
                <a:cs typeface="Times New Roman" pitchFamily="18" charset="0"/>
              </a:rPr>
              <a:t>[2,3]</a:t>
            </a:r>
            <a:endParaRPr lang="en-US" sz="1700" dirty="0">
              <a:solidFill>
                <a:srgbClr val="FFFF00"/>
              </a:solidFill>
              <a:latin typeface="Times New Roman" pitchFamily="18" charset="0"/>
              <a:cs typeface="Times New Roman" pitchFamily="18" charset="0"/>
            </a:endParaRPr>
          </a:p>
          <a:p>
            <a:pPr marL="742950" lvl="1" indent="-285750" eaLnBrk="0" hangingPunct="0">
              <a:spcBef>
                <a:spcPct val="50000"/>
              </a:spcBef>
              <a:buFont typeface="Arial" panose="020B0604020202020204" pitchFamily="34" charset="0"/>
              <a:buChar char="•"/>
              <a:tabLst>
                <a:tab pos="8686800" algn="l"/>
              </a:tabLst>
            </a:pPr>
            <a:r>
              <a:rPr lang="en-US" sz="2400" dirty="0" smtClean="0">
                <a:solidFill>
                  <a:srgbClr val="FF0000"/>
                </a:solidFill>
                <a:latin typeface="Times New Roman" pitchFamily="18" charset="0"/>
                <a:cs typeface="Times New Roman" pitchFamily="18" charset="0"/>
              </a:rPr>
              <a:t>Hippocampus </a:t>
            </a:r>
            <a:r>
              <a:rPr lang="en-US" sz="2400" dirty="0">
                <a:solidFill>
                  <a:srgbClr val="FF0000"/>
                </a:solidFill>
                <a:latin typeface="Times New Roman" pitchFamily="18" charset="0"/>
                <a:cs typeface="Times New Roman" pitchFamily="18" charset="0"/>
              </a:rPr>
              <a:t>and hypothalamus </a:t>
            </a:r>
            <a:r>
              <a:rPr lang="en-US" sz="2400" dirty="0" smtClean="0">
                <a:solidFill>
                  <a:srgbClr val="FFFF00"/>
                </a:solidFill>
                <a:latin typeface="Times New Roman" pitchFamily="18" charset="0"/>
                <a:cs typeface="Times New Roman" pitchFamily="18" charset="0"/>
              </a:rPr>
              <a:t>absorb </a:t>
            </a:r>
            <a:r>
              <a:rPr lang="en-US" sz="2400" dirty="0">
                <a:solidFill>
                  <a:srgbClr val="FF0000"/>
                </a:solidFill>
                <a:latin typeface="Times New Roman" pitchFamily="18" charset="0"/>
                <a:cs typeface="Times New Roman" pitchFamily="18" charset="0"/>
              </a:rPr>
              <a:t>1.6–3.1 higher</a:t>
            </a:r>
            <a:r>
              <a:rPr lang="en-US" sz="2400" dirty="0">
                <a:solidFill>
                  <a:srgbClr val="FFFF00"/>
                </a:solidFill>
                <a:latin typeface="Times New Roman" pitchFamily="18" charset="0"/>
                <a:cs typeface="Times New Roman" pitchFamily="18" charset="0"/>
              </a:rPr>
              <a:t> and the </a:t>
            </a:r>
            <a:r>
              <a:rPr lang="en-US" sz="2400" dirty="0">
                <a:solidFill>
                  <a:srgbClr val="FF0000"/>
                </a:solidFill>
                <a:latin typeface="Times New Roman" pitchFamily="18" charset="0"/>
                <a:cs typeface="Times New Roman" pitchFamily="18" charset="0"/>
              </a:rPr>
              <a:t>cerebellum</a:t>
            </a:r>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absorb </a:t>
            </a:r>
            <a:r>
              <a:rPr lang="en-US" sz="2400" dirty="0">
                <a:solidFill>
                  <a:srgbClr val="FF0000"/>
                </a:solidFill>
                <a:latin typeface="Times New Roman" pitchFamily="18" charset="0"/>
                <a:cs typeface="Times New Roman" pitchFamily="18" charset="0"/>
              </a:rPr>
              <a:t>2.5 times higher</a:t>
            </a:r>
            <a:r>
              <a:rPr lang="en-US" sz="2400" dirty="0">
                <a:solidFill>
                  <a:srgbClr val="FFFF00"/>
                </a:solidFill>
                <a:latin typeface="Times New Roman" pitchFamily="18" charset="0"/>
                <a:cs typeface="Times New Roman" pitchFamily="18" charset="0"/>
              </a:rPr>
              <a:t> MWR compared to </a:t>
            </a:r>
            <a:r>
              <a:rPr lang="en-US" sz="2400" dirty="0" smtClean="0">
                <a:solidFill>
                  <a:srgbClr val="FFFF00"/>
                </a:solidFill>
                <a:latin typeface="Times New Roman" pitchFamily="18" charset="0"/>
                <a:cs typeface="Times New Roman" pitchFamily="18" charset="0"/>
              </a:rPr>
              <a:t>adults </a:t>
            </a:r>
            <a:r>
              <a:rPr lang="en-US" sz="1700" dirty="0" smtClean="0">
                <a:solidFill>
                  <a:srgbClr val="FFFF00"/>
                </a:solidFill>
                <a:latin typeface="Times New Roman" pitchFamily="18" charset="0"/>
                <a:cs typeface="Times New Roman" pitchFamily="18" charset="0"/>
              </a:rPr>
              <a:t>[4]</a:t>
            </a:r>
          </a:p>
          <a:p>
            <a:pPr marL="742950" lvl="1" indent="-285750" eaLnBrk="0" hangingPunct="0">
              <a:spcBef>
                <a:spcPct val="50000"/>
              </a:spcBef>
              <a:buFont typeface="Arial" panose="020B0604020202020204" pitchFamily="34" charset="0"/>
              <a:buChar char="•"/>
              <a:tabLst>
                <a:tab pos="8686800" algn="l"/>
              </a:tabLst>
            </a:pPr>
            <a:endParaRPr lang="en-US" dirty="0">
              <a:solidFill>
                <a:srgbClr val="FFFF00"/>
              </a:solidFill>
              <a:latin typeface="Times New Roman" pitchFamily="18" charset="0"/>
              <a:cs typeface="Times New Roman" pitchFamily="18" charset="0"/>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0"/>
            <a:ext cx="4114800" cy="12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587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1">
                                            <p:txEl>
                                              <p:pRg st="1" end="1"/>
                                            </p:txEl>
                                          </p:spTgt>
                                        </p:tgtEl>
                                        <p:attrNameLst>
                                          <p:attrName>style.visibility</p:attrName>
                                        </p:attrNameLst>
                                      </p:cBhvr>
                                      <p:to>
                                        <p:strVal val="visible"/>
                                      </p:to>
                                    </p:set>
                                    <p:anim calcmode="lin" valueType="num">
                                      <p:cBhvr additive="base">
                                        <p:cTn id="13" dur="500" fill="hold"/>
                                        <p:tgtEl>
                                          <p:spTgt spid="4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101">
                                            <p:txEl>
                                              <p:pRg st="5" end="5"/>
                                            </p:txEl>
                                          </p:spTgt>
                                        </p:tgtEl>
                                        <p:attrNameLst>
                                          <p:attrName>style.visibility</p:attrName>
                                        </p:attrNameLst>
                                      </p:cBhvr>
                                      <p:to>
                                        <p:strVal val="visible"/>
                                      </p:to>
                                    </p:set>
                                    <p:anim calcmode="lin" valueType="num">
                                      <p:cBhvr additive="base">
                                        <p:cTn id="23" dur="500" fill="hold"/>
                                        <p:tgtEl>
                                          <p:spTgt spid="410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0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101">
                                            <p:txEl>
                                              <p:pRg st="6" end="6"/>
                                            </p:txEl>
                                          </p:spTgt>
                                        </p:tgtEl>
                                        <p:attrNameLst>
                                          <p:attrName>style.visibility</p:attrName>
                                        </p:attrNameLst>
                                      </p:cBhvr>
                                      <p:to>
                                        <p:strVal val="visible"/>
                                      </p:to>
                                    </p:set>
                                    <p:anim calcmode="lin" valueType="num">
                                      <p:cBhvr additive="base">
                                        <p:cTn id="29" dur="500" fill="hold"/>
                                        <p:tgtEl>
                                          <p:spTgt spid="4101">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0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4</a:t>
            </a:fld>
            <a:endParaRPr lang="sv-SE" smtClean="0"/>
          </a:p>
        </p:txBody>
      </p:sp>
      <p:sp>
        <p:nvSpPr>
          <p:cNvPr id="4100" name="Rectangle 4"/>
          <p:cNvSpPr>
            <a:spLocks noGrp="1" noChangeArrowheads="1"/>
          </p:cNvSpPr>
          <p:nvPr>
            <p:ph type="title" idx="4294967295"/>
          </p:nvPr>
        </p:nvSpPr>
        <p:spPr>
          <a:xfrm>
            <a:off x="873917" y="341453"/>
            <a:ext cx="7421563" cy="762000"/>
          </a:xfrm>
        </p:spPr>
        <p:txBody>
          <a:bodyPr>
            <a:normAutofit/>
          </a:bodyPr>
          <a:lstStyle/>
          <a:p>
            <a:pPr eaLnBrk="1" hangingPunct="1"/>
            <a:r>
              <a:rPr lang="en-US" sz="4000" b="1" dirty="0" smtClean="0">
                <a:solidFill>
                  <a:srgbClr val="FFFF00"/>
                </a:solidFill>
                <a:cs typeface="Times New Roman" pitchFamily="18" charset="0"/>
              </a:rPr>
              <a:t>Risk to Fetus</a:t>
            </a: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39738" y="990600"/>
            <a:ext cx="8208962" cy="9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SzTx/>
              <a:buFontTx/>
              <a:buNone/>
            </a:pPr>
            <a:r>
              <a:rPr lang="en-US" altLang="en-US" sz="2800" b="1" dirty="0">
                <a:solidFill>
                  <a:srgbClr val="FFFF00"/>
                </a:solidFill>
              </a:rPr>
              <a:t>Brain grows rapidly </a:t>
            </a:r>
            <a:r>
              <a:rPr lang="en-US" altLang="en-US" sz="2800" b="1" dirty="0" smtClean="0">
                <a:solidFill>
                  <a:srgbClr val="FFFF00"/>
                </a:solidFill>
              </a:rPr>
              <a:t>throughout embryonic </a:t>
            </a:r>
            <a:r>
              <a:rPr lang="en-US" altLang="en-US" sz="2800" b="1" dirty="0">
                <a:solidFill>
                  <a:srgbClr val="FFFF00"/>
                </a:solidFill>
              </a:rPr>
              <a:t>&amp; early life</a:t>
            </a:r>
          </a:p>
          <a:p>
            <a:pPr marL="742950" lvl="1" indent="-285750" eaLnBrk="0" hangingPunct="0">
              <a:spcBef>
                <a:spcPct val="50000"/>
              </a:spcBef>
              <a:buFont typeface="Arial" panose="020B0604020202020204" pitchFamily="34" charset="0"/>
              <a:buChar char="•"/>
              <a:tabLst>
                <a:tab pos="8686800" algn="l"/>
              </a:tabLst>
            </a:pPr>
            <a:endParaRPr lang="en-US" dirty="0">
              <a:solidFill>
                <a:srgbClr val="FFFF00"/>
              </a:solidFill>
              <a:latin typeface="Times New Roman" pitchFamily="18" charset="0"/>
              <a:cs typeface="Times New Roman" pitchFamily="18" charset="0"/>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98600"/>
            <a:ext cx="3591121"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2"/>
          <p:cNvSpPr txBox="1">
            <a:spLocks noChangeArrowheads="1"/>
          </p:cNvSpPr>
          <p:nvPr/>
        </p:nvSpPr>
        <p:spPr bwMode="auto">
          <a:xfrm>
            <a:off x="3524250" y="5395641"/>
            <a:ext cx="203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1pPr>
            <a:lvl2pPr marL="457200" algn="l" rtl="0" eaLnBrk="0" fontAlgn="base" hangingPunct="0">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2pPr>
            <a:lvl3pPr marL="914400" algn="l" rtl="0" eaLnBrk="0" fontAlgn="base" hangingPunct="0">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3pPr>
            <a:lvl4pPr marL="1371600" algn="l" rtl="0" eaLnBrk="0" fontAlgn="base" hangingPunct="0">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4pPr>
            <a:lvl5pPr marL="1828800" algn="l" rtl="0" eaLnBrk="0" fontAlgn="base" hangingPunct="0">
              <a:spcBef>
                <a:spcPct val="0"/>
              </a:spcBef>
              <a:spcAft>
                <a:spcPct val="0"/>
              </a:spcAft>
              <a:defRPr kern="1200">
                <a:solidFill>
                  <a:srgbClr val="000000"/>
                </a:solidFill>
                <a:latin typeface="Arial" pitchFamily="34" charset="0"/>
                <a:ea typeface="ヒラギノ角ゴ ProN W3"/>
                <a:cs typeface="ヒラギノ角ゴ ProN W3"/>
                <a:sym typeface="Arial" pitchFamily="34" charset="0"/>
              </a:defRPr>
            </a:lvl5pPr>
            <a:lvl6pPr marL="22860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6pPr>
            <a:lvl7pPr marL="27432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7pPr>
            <a:lvl8pPr marL="32004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8pPr>
            <a:lvl9pPr marL="3657600" algn="l" defTabSz="914400" rtl="0" eaLnBrk="1" latinLnBrk="0" hangingPunct="1">
              <a:defRPr kern="1200">
                <a:solidFill>
                  <a:srgbClr val="000000"/>
                </a:solidFill>
                <a:latin typeface="Arial" pitchFamily="34" charset="0"/>
                <a:ea typeface="ヒラギノ角ゴ ProN W3"/>
                <a:cs typeface="ヒラギノ角ゴ ProN W3"/>
                <a:sym typeface="Arial" pitchFamily="34" charset="0"/>
              </a:defRPr>
            </a:lvl9pPr>
          </a:lstStyle>
          <a:p>
            <a:pPr>
              <a:spcBef>
                <a:spcPct val="0"/>
              </a:spcBef>
              <a:buSzTx/>
              <a:buFontTx/>
              <a:buNone/>
            </a:pPr>
            <a:r>
              <a:rPr lang="en-US" altLang="en-US" sz="1800" dirty="0">
                <a:solidFill>
                  <a:schemeClr val="tx1"/>
                </a:solidFill>
              </a:rPr>
              <a:t>Hugh Taylor, 2013</a:t>
            </a:r>
          </a:p>
        </p:txBody>
      </p:sp>
      <p:sp>
        <p:nvSpPr>
          <p:cNvPr id="2" name="TextBox 1"/>
          <p:cNvSpPr txBox="1"/>
          <p:nvPr/>
        </p:nvSpPr>
        <p:spPr>
          <a:xfrm>
            <a:off x="2514357" y="6067935"/>
            <a:ext cx="4140685" cy="369332"/>
          </a:xfrm>
          <a:prstGeom prst="rect">
            <a:avLst/>
          </a:prstGeom>
          <a:noFill/>
        </p:spPr>
        <p:txBody>
          <a:bodyPr wrap="none" rtlCol="0">
            <a:spAutoFit/>
          </a:bodyPr>
          <a:lstStyle/>
          <a:p>
            <a:r>
              <a:rPr lang="en-US" dirty="0" smtClean="0"/>
              <a:t>Adapted slide courtesy of Dr. Devra Davis</a:t>
            </a:r>
            <a:endParaRPr lang="en-US" dirty="0"/>
          </a:p>
        </p:txBody>
      </p:sp>
    </p:spTree>
    <p:extLst>
      <p:ext uri="{BB962C8B-B14F-4D97-AF65-F5344CB8AC3E}">
        <p14:creationId xmlns:p14="http://schemas.microsoft.com/office/powerpoint/2010/main" val="3719294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5</a:t>
            </a:fld>
            <a:endParaRPr lang="sv-SE" smtClean="0"/>
          </a:p>
        </p:txBody>
      </p:sp>
      <p:sp>
        <p:nvSpPr>
          <p:cNvPr id="4100" name="Rectangle 4"/>
          <p:cNvSpPr>
            <a:spLocks noGrp="1" noChangeArrowheads="1"/>
          </p:cNvSpPr>
          <p:nvPr>
            <p:ph type="title" idx="4294967295"/>
          </p:nvPr>
        </p:nvSpPr>
        <p:spPr>
          <a:xfrm>
            <a:off x="873917" y="195805"/>
            <a:ext cx="7421563" cy="1021120"/>
          </a:xfrm>
        </p:spPr>
        <p:txBody>
          <a:bodyPr>
            <a:noAutofit/>
          </a:bodyPr>
          <a:lstStyle/>
          <a:p>
            <a:pPr eaLnBrk="0" hangingPunct="0">
              <a:spcBef>
                <a:spcPts val="1080"/>
              </a:spcBef>
              <a:buSzPts val="1800"/>
              <a:tabLst>
                <a:tab pos="8686800" algn="l"/>
              </a:tabLst>
            </a:pPr>
            <a:r>
              <a:rPr lang="en-US" sz="3800" dirty="0" smtClean="0">
                <a:solidFill>
                  <a:srgbClr val="FFFF00"/>
                </a:solidFill>
                <a:latin typeface="Times New Roman"/>
                <a:cs typeface="Times New Roman"/>
              </a:rPr>
              <a:t>Two Methods to Certify Cellphones Meet Exposure Limits</a:t>
            </a:r>
            <a:endParaRPr lang="en-US" sz="3800" dirty="0">
              <a:solidFill>
                <a:srgbClr val="FFFF00"/>
              </a:solidFill>
              <a:effectLst/>
            </a:endParaRP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09258" y="1249720"/>
            <a:ext cx="8208962" cy="420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eaLnBrk="0" hangingPunct="0">
              <a:spcBef>
                <a:spcPct val="50000"/>
              </a:spcBef>
              <a:buFont typeface="+mj-lt"/>
              <a:buAutoNum type="arabicPeriod"/>
              <a:tabLst>
                <a:tab pos="8686800" algn="l"/>
              </a:tabLst>
            </a:pPr>
            <a:r>
              <a:rPr lang="en-US" sz="2400" dirty="0" smtClean="0">
                <a:solidFill>
                  <a:srgbClr val="FFFF00"/>
                </a:solidFill>
                <a:latin typeface="Times New Roman" pitchFamily="18" charset="0"/>
                <a:cs typeface="Times New Roman" pitchFamily="18" charset="0"/>
              </a:rPr>
              <a:t>Computer simulation using MRI scans of children</a:t>
            </a:r>
          </a:p>
          <a:p>
            <a:pPr eaLnBrk="0" hangingPunct="0">
              <a:spcBef>
                <a:spcPct val="50000"/>
              </a:spcBef>
              <a:tabLst>
                <a:tab pos="8686800" algn="l"/>
              </a:tabLst>
            </a:pPr>
            <a:endParaRPr lang="en-US" sz="2400" dirty="0" smtClean="0">
              <a:solidFill>
                <a:srgbClr val="FFFF00"/>
              </a:solidFill>
              <a:latin typeface="Times New Roman" pitchFamily="18" charset="0"/>
              <a:cs typeface="Times New Roman" pitchFamily="18" charset="0"/>
            </a:endParaRPr>
          </a:p>
          <a:p>
            <a:pPr marL="457200" indent="-457200" eaLnBrk="0" hangingPunct="0">
              <a:spcBef>
                <a:spcPct val="50000"/>
              </a:spcBef>
              <a:buFont typeface="+mj-lt"/>
              <a:buAutoNum type="arabicPeriod"/>
              <a:tabLst>
                <a:tab pos="8686800" algn="l"/>
              </a:tabLst>
            </a:pPr>
            <a:endParaRPr lang="en-US" sz="2400" dirty="0" smtClean="0">
              <a:solidFill>
                <a:srgbClr val="FFFF00"/>
              </a:solidFill>
              <a:latin typeface="Times New Roman" pitchFamily="18" charset="0"/>
              <a:cs typeface="Times New Roman" pitchFamily="18" charset="0"/>
            </a:endParaRPr>
          </a:p>
          <a:p>
            <a:pPr marL="457200" indent="-457200" eaLnBrk="0" hangingPunct="0">
              <a:spcBef>
                <a:spcPct val="50000"/>
              </a:spcBef>
              <a:buFont typeface="+mj-lt"/>
              <a:buAutoNum type="arabicPeriod" startAt="2"/>
              <a:tabLst>
                <a:tab pos="8686800" algn="l"/>
              </a:tabLst>
            </a:pPr>
            <a:r>
              <a:rPr lang="en-US" sz="2400" dirty="0" smtClean="0">
                <a:solidFill>
                  <a:srgbClr val="FFFF00"/>
                </a:solidFill>
                <a:latin typeface="Times New Roman" pitchFamily="18" charset="0"/>
                <a:cs typeface="Times New Roman" pitchFamily="18" charset="0"/>
              </a:rPr>
              <a:t>SAM Process</a:t>
            </a:r>
          </a:p>
          <a:p>
            <a:pPr lvl="1" eaLnBrk="0" hangingPunct="0">
              <a:spcBef>
                <a:spcPct val="50000"/>
              </a:spcBef>
              <a:tabLst>
                <a:tab pos="8686800" algn="l"/>
              </a:tabLst>
            </a:pPr>
            <a:endParaRPr lang="en-US" dirty="0">
              <a:solidFill>
                <a:srgbClr val="FFFF00"/>
              </a:solidFill>
              <a:latin typeface="Times New Roman" pitchFamily="18" charset="0"/>
              <a:cs typeface="Times New Roman" pitchFamily="18" charset="0"/>
            </a:endParaRPr>
          </a:p>
          <a:p>
            <a:pPr marL="800100" lvl="1" indent="-342900" eaLnBrk="0" hangingPunct="0">
              <a:spcBef>
                <a:spcPct val="50000"/>
              </a:spcBef>
              <a:buFont typeface="+mj-lt"/>
              <a:buAutoNum type="arabicPeriod"/>
              <a:tabLst>
                <a:tab pos="8686800" algn="l"/>
              </a:tabLst>
            </a:pPr>
            <a:endParaRPr lang="en-US" dirty="0" smtClean="0">
              <a:solidFill>
                <a:srgbClr val="FFFF00"/>
              </a:solidFill>
              <a:latin typeface="Times New Roman" pitchFamily="18" charset="0"/>
              <a:cs typeface="Times New Roman" pitchFamily="18" charset="0"/>
            </a:endParaRPr>
          </a:p>
          <a:p>
            <a:pPr lvl="1" eaLnBrk="0" hangingPunct="0">
              <a:spcBef>
                <a:spcPct val="50000"/>
              </a:spcBef>
              <a:tabLst>
                <a:tab pos="8686800" algn="l"/>
              </a:tabLst>
            </a:pPr>
            <a:endParaRPr lang="en-US" dirty="0">
              <a:solidFill>
                <a:srgbClr val="FFFF00"/>
              </a:solidFill>
              <a:latin typeface="Times New Roman" pitchFamily="18" charset="0"/>
              <a:cs typeface="Times New Roman" pitchFamily="18" charset="0"/>
            </a:endParaRPr>
          </a:p>
          <a:p>
            <a:pPr lvl="1" eaLnBrk="0" hangingPunct="0">
              <a:spcBef>
                <a:spcPct val="50000"/>
              </a:spcBef>
              <a:tabLst>
                <a:tab pos="8686800" algn="l"/>
              </a:tabLst>
            </a:pPr>
            <a:endParaRPr lang="en-US" dirty="0" smtClean="0">
              <a:solidFill>
                <a:srgbClr val="FFFF00"/>
              </a:solidFill>
              <a:latin typeface="Times New Roman" pitchFamily="18" charset="0"/>
              <a:cs typeface="Times New Roman" pitchFamily="18" charset="0"/>
            </a:endParaRPr>
          </a:p>
          <a:p>
            <a:pPr lvl="1" eaLnBrk="0" hangingPunct="0">
              <a:spcBef>
                <a:spcPct val="50000"/>
              </a:spcBef>
              <a:tabLst>
                <a:tab pos="8686800" algn="l"/>
              </a:tabLst>
            </a:pPr>
            <a:endParaRPr lang="en-US" dirty="0">
              <a:solidFill>
                <a:srgbClr val="FFFF00"/>
              </a:solidFill>
              <a:latin typeface="Times New Roman" pitchFamily="18" charset="0"/>
              <a:cs typeface="Times New Roman" pitchFamily="18" charset="0"/>
            </a:endParaRP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87" y="1676399"/>
            <a:ext cx="19526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0616"/>
            <a:ext cx="3562350" cy="303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689" y="3350616"/>
            <a:ext cx="4577712" cy="300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099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 calcmode="lin" valueType="num">
                                      <p:cBhvr additive="base">
                                        <p:cTn id="21" dur="500" fill="hold"/>
                                        <p:tgtEl>
                                          <p:spTgt spid="7171"/>
                                        </p:tgtEl>
                                        <p:attrNameLst>
                                          <p:attrName>ppt_x</p:attrName>
                                        </p:attrNameLst>
                                      </p:cBhvr>
                                      <p:tavLst>
                                        <p:tav tm="0">
                                          <p:val>
                                            <p:strVal val="#ppt_x"/>
                                          </p:val>
                                        </p:tav>
                                        <p:tav tm="100000">
                                          <p:val>
                                            <p:strVal val="#ppt_x"/>
                                          </p:val>
                                        </p:tav>
                                      </p:tavLst>
                                    </p:anim>
                                    <p:anim calcmode="lin" valueType="num">
                                      <p:cBhvr additive="base">
                                        <p:cTn id="2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 calcmode="lin" valueType="num">
                                      <p:cBhvr additive="base">
                                        <p:cTn id="27" dur="500" fill="hold"/>
                                        <p:tgtEl>
                                          <p:spTgt spid="7172"/>
                                        </p:tgtEl>
                                        <p:attrNameLst>
                                          <p:attrName>ppt_x</p:attrName>
                                        </p:attrNameLst>
                                      </p:cBhvr>
                                      <p:tavLst>
                                        <p:tav tm="0">
                                          <p:val>
                                            <p:strVal val="#ppt_x"/>
                                          </p:val>
                                        </p:tav>
                                        <p:tav tm="100000">
                                          <p:val>
                                            <p:strVal val="#ppt_x"/>
                                          </p:val>
                                        </p:tav>
                                      </p:tavLst>
                                    </p:anim>
                                    <p:anim calcmode="lin" valueType="num">
                                      <p:cBhvr additive="base">
                                        <p:cTn id="2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6</a:t>
            </a:fld>
            <a:endParaRPr lang="sv-SE" smtClean="0"/>
          </a:p>
        </p:txBody>
      </p:sp>
      <p:sp>
        <p:nvSpPr>
          <p:cNvPr id="4100" name="Rectangle 4"/>
          <p:cNvSpPr>
            <a:spLocks noGrp="1" noChangeArrowheads="1"/>
          </p:cNvSpPr>
          <p:nvPr>
            <p:ph type="title" idx="4294967295"/>
          </p:nvPr>
        </p:nvSpPr>
        <p:spPr>
          <a:xfrm>
            <a:off x="506413" y="381000"/>
            <a:ext cx="7926388" cy="762000"/>
          </a:xfrm>
        </p:spPr>
        <p:txBody>
          <a:bodyPr>
            <a:normAutofit fontScale="90000"/>
          </a:bodyPr>
          <a:lstStyle/>
          <a:p>
            <a:pPr eaLnBrk="0" hangingPunct="0">
              <a:spcBef>
                <a:spcPts val="1080"/>
              </a:spcBef>
              <a:buSzPts val="1800"/>
              <a:tabLst>
                <a:tab pos="8686800" algn="l"/>
              </a:tabLst>
            </a:pPr>
            <a:r>
              <a:rPr lang="en-US" sz="4300" dirty="0" smtClean="0">
                <a:solidFill>
                  <a:srgbClr val="FFFF00"/>
                </a:solidFill>
                <a:latin typeface="Times New Roman" pitchFamily="18" charset="0"/>
                <a:cs typeface="Times New Roman" pitchFamily="18" charset="0"/>
              </a:rPr>
              <a:t>Two FCC Approved Compliance Processes Compared</a:t>
            </a:r>
            <a:endParaRPr lang="en-US" sz="4000" b="1" dirty="0" smtClean="0">
              <a:solidFill>
                <a:srgbClr val="FFFF00"/>
              </a:solidFill>
              <a:cs typeface="Times New Roman" pitchFamily="18" charset="0"/>
            </a:endParaRPr>
          </a:p>
        </p:txBody>
      </p:sp>
      <p:sp>
        <p:nvSpPr>
          <p:cNvPr id="4101" name="Rectangle 5"/>
          <p:cNvSpPr>
            <a:spLocks noChangeArrowheads="1"/>
          </p:cNvSpPr>
          <p:nvPr/>
        </p:nvSpPr>
        <p:spPr bwMode="auto">
          <a:xfrm>
            <a:off x="506413" y="1447800"/>
            <a:ext cx="820896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lvl="2" indent="-457200" eaLnBrk="0" hangingPunct="0">
              <a:spcBef>
                <a:spcPts val="1080"/>
              </a:spcBef>
              <a:buSzPts val="1800"/>
              <a:buFont typeface="Arial"/>
              <a:buChar char="•"/>
              <a:tabLst>
                <a:tab pos="8686800" algn="l"/>
              </a:tabLst>
            </a:pPr>
            <a:r>
              <a:rPr lang="en-US" sz="1600" dirty="0" smtClean="0">
                <a:solidFill>
                  <a:srgbClr val="FFFFFF"/>
                </a:solidFill>
                <a:latin typeface="Times New Roman"/>
                <a:cs typeface="Times New Roman"/>
              </a:rPr>
              <a:t>MRI-based FDTD simulation compared to SAM phantom robotic E-field data [5]</a:t>
            </a:r>
            <a:endParaRPr lang="en-US" sz="1600" dirty="0"/>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89051099"/>
              </p:ext>
            </p:extLst>
          </p:nvPr>
        </p:nvGraphicFramePr>
        <p:xfrm>
          <a:off x="660400" y="1803065"/>
          <a:ext cx="8102600" cy="4762502"/>
        </p:xfrm>
        <a:graphic>
          <a:graphicData uri="http://schemas.openxmlformats.org/drawingml/2006/table">
            <a:tbl>
              <a:tblPr firstRow="1" bandRow="1">
                <a:tableStyleId>{5C22544A-7EE6-4342-B048-85BDC9FD1C3A}</a:tableStyleId>
              </a:tblPr>
              <a:tblGrid>
                <a:gridCol w="2844800"/>
                <a:gridCol w="990600"/>
                <a:gridCol w="990600"/>
                <a:gridCol w="3276600"/>
              </a:tblGrid>
              <a:tr h="645242">
                <a:tc>
                  <a:txBody>
                    <a:bodyPr/>
                    <a:lstStyle/>
                    <a:p>
                      <a:pPr algn="ctr"/>
                      <a:endParaRPr lang="en-US" sz="1800" dirty="0" smtClean="0"/>
                    </a:p>
                    <a:p>
                      <a:pPr algn="ctr"/>
                      <a:r>
                        <a:rPr lang="en-US" sz="1800" dirty="0" smtClean="0"/>
                        <a:t>Attribute</a:t>
                      </a:r>
                      <a:endParaRPr lang="en-US" sz="1800" dirty="0"/>
                    </a:p>
                  </a:txBody>
                  <a:tcPr/>
                </a:tc>
                <a:tc>
                  <a:txBody>
                    <a:bodyPr/>
                    <a:lstStyle/>
                    <a:p>
                      <a:pPr algn="ctr"/>
                      <a:r>
                        <a:rPr lang="en-US" dirty="0" smtClean="0"/>
                        <a:t>SAM</a:t>
                      </a:r>
                      <a:r>
                        <a:rPr lang="en-US" baseline="0" dirty="0" smtClean="0"/>
                        <a:t> Process</a:t>
                      </a:r>
                      <a:endParaRPr lang="en-US" dirty="0"/>
                    </a:p>
                  </a:txBody>
                  <a:tcPr/>
                </a:tc>
                <a:tc>
                  <a:txBody>
                    <a:bodyPr/>
                    <a:lstStyle/>
                    <a:p>
                      <a:pPr algn="ctr"/>
                      <a:r>
                        <a:rPr lang="en-US" dirty="0" smtClean="0"/>
                        <a:t>FDTD Process</a:t>
                      </a:r>
                      <a:endParaRPr lang="en-US" dirty="0"/>
                    </a:p>
                  </a:txBody>
                  <a:tcPr/>
                </a:tc>
                <a:tc>
                  <a:txBody>
                    <a:bodyPr/>
                    <a:lstStyle/>
                    <a:p>
                      <a:pPr algn="ctr"/>
                      <a:endParaRPr lang="en-US" dirty="0" smtClean="0"/>
                    </a:p>
                    <a:p>
                      <a:pPr algn="ctr"/>
                      <a:r>
                        <a:rPr lang="en-US" dirty="0" smtClean="0"/>
                        <a:t>Comments</a:t>
                      </a:r>
                      <a:endParaRPr lang="en-US" dirty="0"/>
                    </a:p>
                  </a:txBody>
                  <a:tcPr/>
                </a:tc>
              </a:tr>
              <a:tr h="337984">
                <a:tc>
                  <a:txBody>
                    <a:bodyPr/>
                    <a:lstStyle/>
                    <a:p>
                      <a:r>
                        <a:rPr lang="en-US" sz="1100" b="1" dirty="0" smtClean="0"/>
                        <a:t>Children’s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r>
                        <a:rPr lang="en-US" sz="1100" b="1" dirty="0" smtClean="0"/>
                        <a:t>Multiple</a:t>
                      </a:r>
                      <a:r>
                        <a:rPr lang="en-US" sz="1100" b="1" baseline="0" dirty="0" smtClean="0"/>
                        <a:t> ages</a:t>
                      </a:r>
                      <a:endParaRPr lang="en-US" sz="1100" b="1" dirty="0"/>
                    </a:p>
                  </a:txBody>
                  <a:tcPr/>
                </a:tc>
              </a:tr>
              <a:tr h="368710">
                <a:tc>
                  <a:txBody>
                    <a:bodyPr/>
                    <a:lstStyle/>
                    <a:p>
                      <a:r>
                        <a:rPr lang="en-US" sz="1100" b="1" dirty="0" smtClean="0"/>
                        <a:t>Pregnant women’s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r>
                        <a:rPr lang="en-US" sz="1100" b="1" dirty="0" smtClean="0"/>
                        <a:t>1, 3 &amp; 9 months</a:t>
                      </a:r>
                      <a:endParaRPr lang="en-US" sz="1100" b="1" dirty="0"/>
                    </a:p>
                  </a:txBody>
                  <a:tcPr/>
                </a:tc>
              </a:tr>
              <a:tr h="337984">
                <a:tc>
                  <a:txBody>
                    <a:bodyPr/>
                    <a:lstStyle/>
                    <a:p>
                      <a:r>
                        <a:rPr lang="en-US" sz="1100" b="1" dirty="0" smtClean="0"/>
                        <a:t>Female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endParaRPr lang="en-US" sz="1100" b="1" dirty="0"/>
                    </a:p>
                  </a:txBody>
                  <a:tcPr/>
                </a:tc>
              </a:tr>
              <a:tr h="337984">
                <a:tc>
                  <a:txBody>
                    <a:bodyPr/>
                    <a:lstStyle/>
                    <a:p>
                      <a:r>
                        <a:rPr lang="en-US" sz="1100" b="1" dirty="0" smtClean="0"/>
                        <a:t>Specific</a:t>
                      </a:r>
                      <a:r>
                        <a:rPr lang="en-US" sz="1100" b="1" baseline="0" dirty="0" smtClean="0"/>
                        <a:t> tissue parameters</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endParaRPr lang="en-US" sz="1100" b="1" dirty="0"/>
                    </a:p>
                  </a:txBody>
                  <a:tcPr/>
                </a:tc>
              </a:tr>
              <a:tr h="337984">
                <a:tc>
                  <a:txBody>
                    <a:bodyPr/>
                    <a:lstStyle/>
                    <a:p>
                      <a:r>
                        <a:rPr lang="en-US" sz="1100" b="1" dirty="0" smtClean="0"/>
                        <a:t>3-D resolution</a:t>
                      </a:r>
                      <a:endParaRPr lang="en-US" sz="1100" b="1" dirty="0"/>
                    </a:p>
                  </a:txBody>
                  <a:tcPr/>
                </a:tc>
                <a:tc>
                  <a:txBody>
                    <a:bodyPr/>
                    <a:lstStyle/>
                    <a:p>
                      <a:pPr algn="ctr"/>
                      <a:r>
                        <a:rPr lang="en-US" sz="1100" b="1" dirty="0" smtClean="0"/>
                        <a:t>~ 1cm</a:t>
                      </a:r>
                      <a:r>
                        <a:rPr lang="en-US" sz="1100" b="1" baseline="30000" dirty="0" smtClean="0"/>
                        <a:t>3</a:t>
                      </a:r>
                      <a:endParaRPr lang="en-US" sz="1100" b="1" baseline="30000" dirty="0"/>
                    </a:p>
                  </a:txBody>
                  <a:tcPr anchor="ctr"/>
                </a:tc>
                <a:tc>
                  <a:txBody>
                    <a:bodyPr/>
                    <a:lstStyle/>
                    <a:p>
                      <a:pPr algn="ctr"/>
                      <a:r>
                        <a:rPr lang="en-US" sz="1100" b="1" dirty="0" smtClean="0"/>
                        <a:t>&lt;1</a:t>
                      </a:r>
                      <a:r>
                        <a:rPr lang="en-US" sz="1100" b="1" baseline="0" dirty="0" smtClean="0"/>
                        <a:t> mm</a:t>
                      </a:r>
                      <a:r>
                        <a:rPr lang="en-US" sz="1100" b="1" baseline="30000" dirty="0" smtClean="0"/>
                        <a:t>3</a:t>
                      </a:r>
                      <a:endParaRPr lang="en-US" sz="1100" b="1" baseline="30000" dirty="0"/>
                    </a:p>
                  </a:txBody>
                  <a:tcPr/>
                </a:tc>
                <a:tc>
                  <a:txBody>
                    <a:bodyPr/>
                    <a:lstStyle/>
                    <a:p>
                      <a:endParaRPr lang="en-US" sz="1100" b="1" dirty="0"/>
                    </a:p>
                  </a:txBody>
                  <a:tcPr/>
                </a:tc>
              </a:tr>
              <a:tr h="337984">
                <a:tc>
                  <a:txBody>
                    <a:bodyPr/>
                    <a:lstStyle/>
                    <a:p>
                      <a:r>
                        <a:rPr lang="en-US" sz="1100" b="1" dirty="0" smtClean="0"/>
                        <a:t>Relative</a:t>
                      </a:r>
                      <a:r>
                        <a:rPr lang="en-US" sz="1100" b="1" baseline="0" dirty="0" smtClean="0"/>
                        <a:t> cost</a:t>
                      </a:r>
                      <a:endParaRPr lang="en-US" sz="1100" b="1" dirty="0"/>
                    </a:p>
                  </a:txBody>
                  <a:tcPr/>
                </a:tc>
                <a:tc>
                  <a:txBody>
                    <a:bodyPr/>
                    <a:lstStyle/>
                    <a:p>
                      <a:pPr algn="ctr"/>
                      <a:r>
                        <a:rPr lang="en-US" sz="1100" b="1" dirty="0" smtClean="0"/>
                        <a:t>Higher</a:t>
                      </a:r>
                      <a:endParaRPr lang="en-US" sz="1100" b="1" dirty="0"/>
                    </a:p>
                  </a:txBody>
                  <a:tcPr/>
                </a:tc>
                <a:tc>
                  <a:txBody>
                    <a:bodyPr/>
                    <a:lstStyle/>
                    <a:p>
                      <a:pPr algn="ctr"/>
                      <a:r>
                        <a:rPr lang="en-US" sz="1100" b="1" dirty="0" smtClean="0"/>
                        <a:t>Lower</a:t>
                      </a:r>
                      <a:endParaRPr lang="en-US" sz="1100" b="1" dirty="0"/>
                    </a:p>
                  </a:txBody>
                  <a:tcPr/>
                </a:tc>
                <a:tc>
                  <a:txBody>
                    <a:bodyPr/>
                    <a:lstStyle/>
                    <a:p>
                      <a:endParaRPr lang="en-US" sz="1100" b="1" dirty="0"/>
                    </a:p>
                  </a:txBody>
                  <a:tcPr/>
                </a:tc>
              </a:tr>
              <a:tr h="337984">
                <a:tc>
                  <a:txBody>
                    <a:bodyPr/>
                    <a:lstStyle/>
                    <a:p>
                      <a:r>
                        <a:rPr lang="en-US" sz="1100" b="1" dirty="0" smtClean="0"/>
                        <a:t>Medical</a:t>
                      </a:r>
                      <a:r>
                        <a:rPr lang="en-US" sz="1100" b="1" baseline="0" dirty="0" smtClean="0"/>
                        <a:t> implant modeling</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endParaRPr lang="en-US" sz="1100" b="1" dirty="0"/>
                    </a:p>
                  </a:txBody>
                  <a:tcPr/>
                </a:tc>
              </a:tr>
              <a:tr h="337984">
                <a:tc>
                  <a:txBody>
                    <a:bodyPr/>
                    <a:lstStyle/>
                    <a:p>
                      <a:r>
                        <a:rPr lang="en-US" sz="1100" b="1" dirty="0" smtClean="0"/>
                        <a:t>Testicle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endParaRPr lang="en-US" sz="1100" b="1" dirty="0"/>
                    </a:p>
                  </a:txBody>
                  <a:tcPr/>
                </a:tc>
              </a:tr>
              <a:tr h="337984">
                <a:tc>
                  <a:txBody>
                    <a:bodyPr/>
                    <a:lstStyle/>
                    <a:p>
                      <a:r>
                        <a:rPr lang="en-US" sz="1100" b="1" dirty="0" smtClean="0"/>
                        <a:t>Female breast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r>
                        <a:rPr lang="en-US" sz="1100" b="1" dirty="0" smtClean="0"/>
                        <a:t>With</a:t>
                      </a:r>
                      <a:r>
                        <a:rPr lang="en-US" sz="1100" b="1" baseline="0" dirty="0" smtClean="0"/>
                        <a:t> &amp; without wire frame bra</a:t>
                      </a:r>
                      <a:endParaRPr lang="en-US" sz="1100" b="1" dirty="0"/>
                    </a:p>
                  </a:txBody>
                  <a:tcPr/>
                </a:tc>
              </a:tr>
              <a:tr h="368710">
                <a:tc>
                  <a:txBody>
                    <a:bodyPr/>
                    <a:lstStyle/>
                    <a:p>
                      <a:r>
                        <a:rPr lang="en-US" sz="1100" b="1" dirty="0" smtClean="0"/>
                        <a:t>Eye</a:t>
                      </a:r>
                      <a:r>
                        <a:rPr lang="en-US" sz="1100" b="1" baseline="0" dirty="0" smtClean="0"/>
                        <a:t>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p>
                  </a:txBody>
                  <a:tcPr/>
                </a:tc>
                <a:tc>
                  <a:txBody>
                    <a:bodyPr/>
                    <a:lstStyle/>
                    <a:p>
                      <a:r>
                        <a:rPr lang="en-US" sz="1100" b="1" dirty="0" smtClean="0"/>
                        <a:t>With</a:t>
                      </a:r>
                      <a:r>
                        <a:rPr lang="en-US" sz="1100" b="1" baseline="0" dirty="0" smtClean="0"/>
                        <a:t> &amp; without wire frame eyeglasses</a:t>
                      </a:r>
                      <a:endParaRPr lang="en-US" sz="1100" b="1" dirty="0"/>
                    </a:p>
                  </a:txBody>
                  <a:tcPr/>
                </a:tc>
              </a:tr>
              <a:tr h="337984">
                <a:tc>
                  <a:txBody>
                    <a:bodyPr/>
                    <a:lstStyle/>
                    <a:p>
                      <a:r>
                        <a:rPr lang="en-US" sz="1100" b="1" dirty="0" smtClean="0"/>
                        <a:t>Thyroid</a:t>
                      </a:r>
                      <a:r>
                        <a:rPr lang="en-US" sz="1100" b="1" baseline="0" dirty="0" smtClean="0"/>
                        <a:t> gland exposure</a:t>
                      </a:r>
                      <a:endParaRPr lang="en-US" sz="1100" b="1" dirty="0"/>
                    </a:p>
                  </a:txBody>
                  <a:tcPr/>
                </a:tc>
                <a:tc>
                  <a:txBody>
                    <a:bodyPr/>
                    <a:lstStyle/>
                    <a:p>
                      <a:pPr algn="ctr"/>
                      <a:r>
                        <a:rPr lang="en-US" sz="1100" b="1" dirty="0" smtClean="0"/>
                        <a:t>No </a:t>
                      </a:r>
                      <a:endParaRPr lang="en-US" sz="1100" b="1" dirty="0"/>
                    </a:p>
                  </a:txBody>
                  <a:tcPr/>
                </a:tc>
                <a:tc>
                  <a:txBody>
                    <a:bodyPr/>
                    <a:lstStyle/>
                    <a:p>
                      <a:pPr algn="ctr"/>
                      <a:r>
                        <a:rPr lang="en-US" sz="1100" b="1" dirty="0" smtClean="0"/>
                        <a:t>Yes</a:t>
                      </a:r>
                      <a:endParaRPr lang="en-US" sz="1100" b="1" dirty="0"/>
                    </a:p>
                  </a:txBody>
                  <a:tcPr/>
                </a:tc>
                <a:tc>
                  <a:txBody>
                    <a:bodyPr/>
                    <a:lstStyle/>
                    <a:p>
                      <a:endParaRPr lang="en-US" sz="1100" b="1" dirty="0"/>
                    </a:p>
                  </a:txBody>
                  <a:tcPr/>
                </a:tc>
              </a:tr>
              <a:tr h="337984">
                <a:tc>
                  <a:txBody>
                    <a:bodyPr/>
                    <a:lstStyle/>
                    <a:p>
                      <a:r>
                        <a:rPr lang="en-US" sz="1100" b="1" dirty="0" smtClean="0"/>
                        <a:t>Parotid gland exposure</a:t>
                      </a:r>
                      <a:endParaRPr lang="en-US" sz="1100" b="1" dirty="0"/>
                    </a:p>
                  </a:txBody>
                  <a:tcPr/>
                </a:tc>
                <a:tc>
                  <a:txBody>
                    <a:bodyPr/>
                    <a:lstStyle/>
                    <a:p>
                      <a:pPr algn="ctr"/>
                      <a:r>
                        <a:rPr lang="en-US" sz="1100" b="1" dirty="0" smtClean="0"/>
                        <a:t>No</a:t>
                      </a:r>
                      <a:endParaRPr lang="en-US" sz="1100" b="1" dirty="0"/>
                    </a:p>
                  </a:txBody>
                  <a:tcPr/>
                </a:tc>
                <a:tc>
                  <a:txBody>
                    <a:bodyPr/>
                    <a:lstStyle/>
                    <a:p>
                      <a:pPr algn="ctr"/>
                      <a:r>
                        <a:rPr lang="en-US" sz="1100" b="1" dirty="0" smtClean="0"/>
                        <a:t>Yes</a:t>
                      </a:r>
                      <a:endParaRPr lang="en-US" sz="1100" b="1" dirty="0"/>
                    </a:p>
                  </a:txBody>
                  <a:tcPr/>
                </a:tc>
                <a:tc>
                  <a:txBody>
                    <a:bodyPr/>
                    <a:lstStyle/>
                    <a:p>
                      <a:endParaRPr lang="en-US" sz="1100" b="1" dirty="0"/>
                    </a:p>
                  </a:txBody>
                  <a:tcPr/>
                </a:tc>
              </a:tr>
            </a:tbl>
          </a:graphicData>
        </a:graphic>
      </p:graphicFrame>
    </p:spTree>
    <p:extLst>
      <p:ext uri="{BB962C8B-B14F-4D97-AF65-F5344CB8AC3E}">
        <p14:creationId xmlns:p14="http://schemas.microsoft.com/office/powerpoint/2010/main" val="299445266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90487" y="139580"/>
            <a:ext cx="9053513" cy="609600"/>
          </a:xfrm>
        </p:spPr>
        <p:txBody>
          <a:bodyPr>
            <a:normAutofit fontScale="90000"/>
          </a:bodyPr>
          <a:lstStyle/>
          <a:p>
            <a:pPr>
              <a:defRPr/>
            </a:pPr>
            <a:r>
              <a:rPr lang="en-NZ" sz="2800" b="1" dirty="0" smtClean="0"/>
              <a:t> </a:t>
            </a:r>
            <a:r>
              <a:rPr lang="en-NZ" sz="3200" b="1" dirty="0" smtClean="0">
                <a:solidFill>
                  <a:srgbClr val="FFFF00"/>
                </a:solidFill>
              </a:rPr>
              <a:t>Risk of Cellphone Use by Children and Teenagers</a:t>
            </a:r>
            <a:endParaRPr lang="en-NZ" sz="3200" b="1" dirty="0">
              <a:solidFill>
                <a:srgbClr val="FFFF00"/>
              </a:solidFill>
            </a:endParaRPr>
          </a:p>
        </p:txBody>
      </p:sp>
      <p:sp>
        <p:nvSpPr>
          <p:cNvPr id="7" name="Content Placeholder 6"/>
          <p:cNvSpPr>
            <a:spLocks noGrp="1"/>
          </p:cNvSpPr>
          <p:nvPr>
            <p:ph idx="1"/>
          </p:nvPr>
        </p:nvSpPr>
        <p:spPr>
          <a:xfrm>
            <a:off x="215900" y="906462"/>
            <a:ext cx="8913813" cy="5875338"/>
          </a:xfrm>
        </p:spPr>
        <p:txBody>
          <a:bodyPr>
            <a:normAutofit fontScale="92500" lnSpcReduction="10000"/>
          </a:bodyPr>
          <a:lstStyle/>
          <a:p>
            <a:pPr marL="452628">
              <a:defRPr/>
            </a:pPr>
            <a:endParaRPr lang="en-NZ" dirty="0" smtClean="0">
              <a:solidFill>
                <a:srgbClr val="FFFF00"/>
              </a:solidFill>
              <a:latin typeface="Arial" pitchFamily="34" charset="0"/>
              <a:cs typeface="Arial" pitchFamily="34" charset="0"/>
            </a:endParaRPr>
          </a:p>
          <a:p>
            <a:pPr marL="452628">
              <a:defRPr/>
            </a:pPr>
            <a:endParaRPr lang="en-NZ" dirty="0" smtClean="0">
              <a:solidFill>
                <a:srgbClr val="FFFF00"/>
              </a:solidFill>
              <a:latin typeface="Arial" pitchFamily="34" charset="0"/>
              <a:cs typeface="Arial" pitchFamily="34" charset="0"/>
            </a:endParaRPr>
          </a:p>
          <a:p>
            <a:pPr marL="109728" indent="0">
              <a:buNone/>
              <a:defRPr/>
            </a:pPr>
            <a:endParaRPr lang="en-US" dirty="0" smtClean="0">
              <a:solidFill>
                <a:srgbClr val="FFFF00"/>
              </a:solidFill>
              <a:latin typeface="Arial" pitchFamily="34" charset="0"/>
              <a:cs typeface="Arial" pitchFamily="34" charset="0"/>
            </a:endParaRPr>
          </a:p>
          <a:p>
            <a:pPr>
              <a:defRPr/>
            </a:pPr>
            <a:endParaRPr lang="en-US" dirty="0" smtClean="0">
              <a:solidFill>
                <a:srgbClr val="FFFF00"/>
              </a:solidFill>
              <a:latin typeface="Arial" pitchFamily="34" charset="0"/>
              <a:cs typeface="Arial" pitchFamily="34" charset="0"/>
            </a:endParaRPr>
          </a:p>
          <a:p>
            <a:pPr marL="0" indent="0">
              <a:buNone/>
              <a:defRPr/>
            </a:pPr>
            <a:endParaRPr lang="en-US" sz="800" dirty="0">
              <a:solidFill>
                <a:srgbClr val="FFFF00"/>
              </a:solidFill>
              <a:latin typeface="Arial" pitchFamily="34" charset="0"/>
              <a:cs typeface="Arial" pitchFamily="34" charset="0"/>
            </a:endParaRPr>
          </a:p>
          <a:p>
            <a:pPr marL="0" indent="0" algn="ctr">
              <a:buNone/>
              <a:defRPr/>
            </a:pPr>
            <a:endParaRPr lang="en-US" sz="800" dirty="0" smtClean="0">
              <a:solidFill>
                <a:srgbClr val="FFFF00"/>
              </a:solidFill>
              <a:latin typeface="Arial" pitchFamily="34" charset="0"/>
              <a:cs typeface="Arial" pitchFamily="34" charset="0"/>
            </a:endParaRPr>
          </a:p>
          <a:p>
            <a:pPr marL="0" indent="0" algn="ctr">
              <a:buNone/>
              <a:defRPr/>
            </a:pPr>
            <a:endParaRPr lang="en-US" sz="900" dirty="0" smtClean="0">
              <a:solidFill>
                <a:srgbClr val="FFFF00"/>
              </a:solidFill>
              <a:latin typeface="Arial" pitchFamily="34" charset="0"/>
              <a:cs typeface="Arial" pitchFamily="34" charset="0"/>
            </a:endParaRPr>
          </a:p>
          <a:p>
            <a:pPr marL="0" indent="0" algn="ctr">
              <a:buNone/>
              <a:defRPr/>
            </a:pPr>
            <a:r>
              <a:rPr lang="en-US" dirty="0" smtClean="0">
                <a:solidFill>
                  <a:srgbClr val="FFFF00"/>
                </a:solidFill>
                <a:latin typeface="Arial" pitchFamily="34" charset="0"/>
                <a:cs typeface="Arial" pitchFamily="34" charset="0"/>
              </a:rPr>
              <a:t>CEFALO </a:t>
            </a:r>
            <a:r>
              <a:rPr lang="en-US" sz="1800" dirty="0" smtClean="0">
                <a:solidFill>
                  <a:srgbClr val="FFFF00"/>
                </a:solidFill>
                <a:latin typeface="Arial" pitchFamily="34" charset="0"/>
                <a:cs typeface="Arial" pitchFamily="34" charset="0"/>
              </a:rPr>
              <a:t>[6]</a:t>
            </a:r>
          </a:p>
          <a:p>
            <a:pPr>
              <a:defRPr/>
            </a:pPr>
            <a:endParaRPr lang="en-US" dirty="0" smtClean="0">
              <a:solidFill>
                <a:srgbClr val="FFFF00"/>
              </a:solidFill>
              <a:latin typeface="Arial" pitchFamily="34" charset="0"/>
              <a:cs typeface="Arial" pitchFamily="34" charset="0"/>
            </a:endParaRPr>
          </a:p>
          <a:p>
            <a:pPr>
              <a:defRPr/>
            </a:pPr>
            <a:endParaRPr lang="en-US" dirty="0">
              <a:solidFill>
                <a:srgbClr val="FFFF00"/>
              </a:solidFill>
              <a:latin typeface="Arial" pitchFamily="34" charset="0"/>
              <a:cs typeface="Arial" pitchFamily="34" charset="0"/>
            </a:endParaRPr>
          </a:p>
          <a:p>
            <a:pPr>
              <a:defRPr/>
            </a:pPr>
            <a:endParaRPr lang="en-US" sz="800" dirty="0" smtClean="0">
              <a:solidFill>
                <a:srgbClr val="FFFF00"/>
              </a:solidFill>
              <a:latin typeface="Arial" pitchFamily="34" charset="0"/>
              <a:cs typeface="Arial" pitchFamily="34" charset="0"/>
            </a:endParaRPr>
          </a:p>
          <a:p>
            <a:pPr>
              <a:defRPr/>
            </a:pPr>
            <a:endParaRPr lang="en-US" sz="800" dirty="0">
              <a:solidFill>
                <a:srgbClr val="FFFF00"/>
              </a:solidFill>
              <a:latin typeface="Arial" pitchFamily="34" charset="0"/>
              <a:cs typeface="Arial" pitchFamily="34" charset="0"/>
            </a:endParaRPr>
          </a:p>
          <a:p>
            <a:pPr>
              <a:defRPr/>
            </a:pPr>
            <a:endParaRPr lang="en-US" sz="800" dirty="0" smtClean="0">
              <a:solidFill>
                <a:srgbClr val="FFFF00"/>
              </a:solidFill>
              <a:latin typeface="Arial" pitchFamily="34" charset="0"/>
              <a:cs typeface="Arial" pitchFamily="34" charset="0"/>
            </a:endParaRPr>
          </a:p>
          <a:p>
            <a:pPr marL="0" indent="0">
              <a:buNone/>
              <a:defRPr/>
            </a:pPr>
            <a:endParaRPr lang="en-US" sz="800" dirty="0" smtClean="0">
              <a:solidFill>
                <a:srgbClr val="FFFF00"/>
              </a:solidFill>
              <a:latin typeface="Arial" pitchFamily="34" charset="0"/>
              <a:cs typeface="Arial" pitchFamily="34" charset="0"/>
            </a:endParaRPr>
          </a:p>
          <a:p>
            <a:pPr marL="0" indent="0">
              <a:buNone/>
              <a:defRPr/>
            </a:pPr>
            <a:endParaRPr lang="en-US" sz="800" dirty="0">
              <a:solidFill>
                <a:srgbClr val="FFFF00"/>
              </a:solidFill>
              <a:latin typeface="Arial" pitchFamily="34" charset="0"/>
              <a:cs typeface="Arial" pitchFamily="34" charset="0"/>
            </a:endParaRPr>
          </a:p>
          <a:p>
            <a:pPr marL="0" indent="0">
              <a:buNone/>
              <a:defRPr/>
            </a:pPr>
            <a:endParaRPr lang="en-US" sz="800" dirty="0" smtClean="0">
              <a:solidFill>
                <a:srgbClr val="FFFF00"/>
              </a:solidFill>
              <a:latin typeface="Arial" pitchFamily="34" charset="0"/>
              <a:cs typeface="Arial" pitchFamily="34" charset="0"/>
            </a:endParaRPr>
          </a:p>
          <a:p>
            <a:pPr marL="0" indent="0">
              <a:buNone/>
              <a:defRPr/>
            </a:pPr>
            <a:endParaRPr lang="en-US" sz="800" dirty="0">
              <a:solidFill>
                <a:srgbClr val="FFFF00"/>
              </a:solidFill>
              <a:latin typeface="Arial" pitchFamily="34" charset="0"/>
              <a:cs typeface="Arial" pitchFamily="34" charset="0"/>
            </a:endParaRPr>
          </a:p>
          <a:p>
            <a:pPr marL="0" indent="0">
              <a:buNone/>
              <a:defRPr/>
            </a:pPr>
            <a:endParaRPr lang="en-US" sz="800" dirty="0" smtClean="0">
              <a:solidFill>
                <a:srgbClr val="FFFF00"/>
              </a:solidFill>
              <a:latin typeface="Arial" pitchFamily="34" charset="0"/>
              <a:cs typeface="Arial" pitchFamily="34" charset="0"/>
            </a:endParaRPr>
          </a:p>
          <a:p>
            <a:pPr marL="0" indent="0">
              <a:buNone/>
              <a:defRPr/>
            </a:pPr>
            <a:endParaRPr lang="en-US" sz="800" dirty="0">
              <a:solidFill>
                <a:srgbClr val="FFFF00"/>
              </a:solidFill>
              <a:latin typeface="Arial" pitchFamily="34" charset="0"/>
              <a:cs typeface="Arial" pitchFamily="34" charset="0"/>
            </a:endParaRPr>
          </a:p>
          <a:p>
            <a:pPr marL="0" indent="0">
              <a:buNone/>
              <a:defRPr/>
            </a:pPr>
            <a:endParaRPr lang="en-US" sz="800" dirty="0" smtClean="0">
              <a:solidFill>
                <a:srgbClr val="FFFF00"/>
              </a:solidFill>
              <a:latin typeface="Arial" pitchFamily="34" charset="0"/>
              <a:cs typeface="Arial" pitchFamily="34" charset="0"/>
            </a:endParaRPr>
          </a:p>
          <a:p>
            <a:pPr marL="0" indent="0">
              <a:buNone/>
              <a:defRPr/>
            </a:pPr>
            <a:endParaRPr lang="en-US" sz="800" dirty="0" smtClean="0">
              <a:solidFill>
                <a:srgbClr val="FFFF00"/>
              </a:solidFill>
              <a:latin typeface="Arial" pitchFamily="34" charset="0"/>
              <a:cs typeface="Arial" pitchFamily="34" charset="0"/>
            </a:endParaRPr>
          </a:p>
          <a:p>
            <a:pPr marL="0" indent="0">
              <a:buNone/>
              <a:defRPr/>
            </a:pPr>
            <a:endParaRPr lang="en-US" sz="800" dirty="0">
              <a:solidFill>
                <a:srgbClr val="FFFF00"/>
              </a:solidFill>
              <a:latin typeface="Arial" pitchFamily="34" charset="0"/>
              <a:cs typeface="Arial" pitchFamily="34" charset="0"/>
            </a:endParaRPr>
          </a:p>
          <a:p>
            <a:pPr marL="0" indent="0">
              <a:buNone/>
              <a:defRPr/>
            </a:pPr>
            <a:endParaRPr lang="en-US" sz="800" dirty="0">
              <a:solidFill>
                <a:srgbClr val="FFFF00"/>
              </a:solidFill>
              <a:latin typeface="Arial" pitchFamily="34" charset="0"/>
              <a:cs typeface="Arial" pitchFamily="34" charset="0"/>
            </a:endParaRPr>
          </a:p>
          <a:p>
            <a:pPr marL="0" indent="0">
              <a:buNone/>
              <a:defRPr/>
            </a:pPr>
            <a:endParaRPr lang="en-US" sz="800" dirty="0" smtClean="0">
              <a:solidFill>
                <a:srgbClr val="FFFF00"/>
              </a:solidFill>
              <a:latin typeface="Arial" pitchFamily="34" charset="0"/>
              <a:cs typeface="Arial" pitchFamily="34" charset="0"/>
            </a:endParaRPr>
          </a:p>
          <a:p>
            <a:pPr marL="0" indent="0" algn="ctr">
              <a:buNone/>
              <a:defRPr/>
            </a:pPr>
            <a:r>
              <a:rPr lang="en-US" dirty="0" smtClean="0">
                <a:solidFill>
                  <a:srgbClr val="FFFF00"/>
                </a:solidFill>
                <a:latin typeface="Arial" pitchFamily="34" charset="0"/>
                <a:cs typeface="Arial" pitchFamily="34" charset="0"/>
              </a:rPr>
              <a:t>Hardell &amp; Carlberg </a:t>
            </a:r>
            <a:r>
              <a:rPr lang="en-US" sz="1800" dirty="0" smtClean="0">
                <a:solidFill>
                  <a:srgbClr val="FFFF00"/>
                </a:solidFill>
                <a:latin typeface="Arial" pitchFamily="34" charset="0"/>
                <a:cs typeface="Arial" pitchFamily="34" charset="0"/>
              </a:rPr>
              <a:t>[7]</a:t>
            </a:r>
            <a:endParaRPr lang="en-NZ" sz="1800" dirty="0">
              <a:solidFill>
                <a:srgbClr val="FFFF00"/>
              </a:solidFill>
              <a:latin typeface="Arial" pitchFamily="34" charset="0"/>
              <a:cs typeface="Arial" pitchFamily="34" charset="0"/>
            </a:endParaRPr>
          </a:p>
          <a:p>
            <a:pPr>
              <a:defRPr/>
            </a:pPr>
            <a:endParaRPr lang="en-NZ" dirty="0">
              <a:latin typeface="Arial" pitchFamily="34" charset="0"/>
              <a:cs typeface="Arial" pitchFamily="34" charset="0"/>
            </a:endParaRPr>
          </a:p>
        </p:txBody>
      </p:sp>
      <p:sp>
        <p:nvSpPr>
          <p:cNvPr id="98307" name="TextBox 8"/>
          <p:cNvSpPr txBox="1">
            <a:spLocks noChangeArrowheads="1"/>
          </p:cNvSpPr>
          <p:nvPr/>
        </p:nvSpPr>
        <p:spPr bwMode="auto">
          <a:xfrm>
            <a:off x="8532813" y="6253163"/>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r>
              <a:rPr lang="en-NZ" altLang="en-US"/>
              <a:t>7</a:t>
            </a:r>
          </a:p>
        </p:txBody>
      </p:sp>
      <p:sp>
        <p:nvSpPr>
          <p:cNvPr id="98308" name="AutoShape 8" descr="data:image/jpeg;base64,/9j/4AAQSkZJRgABAQAAAQABAAD/2wCEAAkGBhAQEA8QEBAQEBQQEA8QDxAPEA8UFQ8QFRAVFBUYEhYXGyYeFxojGRUVHy8gIycpLCwsFh8xNTEqNSYrLCkBCQoKDgwOGA8PGiwkHSQsKSkpLCkpLCwpKSksLSkpKSwpLCwsKSksLCwpLCkpKSwpLCksKSwsKSosKSkpKSw0LP/AABEIALcBFAMBIgACEQEDEQH/xAAcAAACAgMBAQAAAAAAAAAAAAAAAQIDBAUGBwj/xABEEAABAwIEAwUGAgYHCQEAAAABAAIRAyEEBRIxBkFREyJhcYEHMkKRobFywRRSgqLR8CMzQ1OywuEWJFRikpOj4vEV/8QAGwEAAgMBAQEAAAAAAAAAAAAAAQIAAwQFBgf/xAApEQACAgIBAwMDBQEAAAAAAAAAAQIRAyExBBJBE1FhIkJxBTKBkfEU/9oADAMBAAIRAxEAPwDxuV2fCOfPquGHfUh3wueYaWiJ1dYAXFdECoWkOaYLSC09CEIy7WXwm4O0exU8QdJb3AC6J67zAja/yVWGqtaCdDT3b6wTJHKR19NlrsjzJuJoNcGjV8UT3YbBAb8jK27sI3S8moBoJ0iW32I8b+AtBWrVnTTUlfuYuBwjGmTHfd4EA/e63FOkwbCPJassa8kH+jEi8zeBNzYxPK91nYOqS2HAhzbGRBPQ+oXK63FT71/Jdjf2mc2pHMqp+ITZBUatJc2y+jQ5/kdHEth4ggyCDcFcXmfAlRg1Un6xzDrH57L0arQ8Fiupm/2VuPNKHBTk6eE+Vs8mqtr0D2b9bRuWOJ0u9Niut4OwTse9lFr6dHQ12rU+HOafe7NvO3RdDi8op1W6KjQ5p26tPgeS4bNspqYGsIJ0k6qVUW+vULQ5LPFpakYJ4ZYXfKPovIckZhqVOmwQ1gt1c7m53ituAuI9l/Gpx9A0qzpr0ANR/vaewd58j6dV3C81kxSxzcZcjd3dsEJoSUKJCaFCCQmhEgkQmkoESE0IEIoKaRQCJIplIoDESkpFRQCIpKRUSlaGEUk0JQihCaFAnyYUFKVFx3C96cc33Bmdfo9cNce5Vlp8HfCfC8Awu4zvMHsomswNMOAcCD3AdjO7rx03XlD9wvSuD8xp4qiGVnRDXseCbOMd2bWn+eqvhLVGrBK7j/Rp8PxPXFQOe8uZ7rqYlrNJ6NHTf0XbNc8MNQ6X6qAfRaHAGoBHdB2BIMrisTw+WVKgL2spNdDazzALdxA3cY5Dotnk2Z0Q4UKbn1AAdBrQNQ5hjdwLyAVWqk3CY+HI4upP/TLwnG+Ffu59I/8AO23zEreYXNqdQdyox/4XA/ReW53hezxNVo2LtbfJ1/vIVDLLDPpI3plq6yUXUlZ7K14cFTXwvMLzLC55iKfuV6gjkXah8nStpR45xQs7s3/iZB/dIWd9LLwXx6yD5R2GmLFYmc5U3E0H0jvEsJ+F42haJvHL/ioMP4XuH3BVo46H/D/+X/1SLDli7SHl1GKSps43LsbVwtZtSm59N9NwPdJGzrg+EiCF9QZNmtPF4ejiKRllZge3qORB8QQR6L5rzpwr1HVmM0FxlzA6ZkXiw539V6r7Dc31YbEYRxOqhV7VjTypVBePJ7Xf9SH6hi78ayeUcyOpNeD0xEKSIXCotFCE0I0QSUKUIhSiEUJpIBBJNJAIikmUkAiKRTSKASJSUiopRgKiVIqJSjCQhCAQQkmgE+SyoHcJlQZ7y98cdk3G58AttlOMOHcyq28NGofrN3WmcbFbNx7n7H+VQMW07R2mKoU8dT1MqtnTNIyPemNF9p+ixMm4VcHtdWLmGQ4U6fvSDI1v25cp9FydCo5nuPc38LiFm0MdUc0tNSp0cNboPmJQlt2iyUu535LeIMZ22KqOHujusIi7QTceBMn1WGFJ7J/JVhyHIt2TUtSrlNAJPUnqVRKcqBLQ9b7hPi2rgK4qsDXBw0VGO+NkgxO4Nt1zkphyScFNdr4CnR9PZDntHG0G16Lpa6xafeY7m1w6hbJeH+yPPnUcYKBPcxI0EchUAJYfuP2l7gvNdTh9Gfb48FydoEIQqAghCFCCQmkgQigppJRhJFNIoBQlEqSiUrGEVFSKigMBUSpFRKUYSEIShEmhCBD5HcUqO5VmKwrmQHRcA2MxIm6ro7le/qjjvkDz81sXO7n7H5LXO5rOc+G/s/kgETSpNqaSD8/JUtcpOcgE2LTKx6zYv8/NVYLEXg8renJZhbO/OyATGDk9SocC0kHkphygSyU5UAphQIJhACkGoEN7wW4jHYON/wBIox/3AvpNeCeynKjWzCk6JbQDqzj00iG/vFq98C4P6jJPIl8F0OASTQucOCSaFCCSTQgQiUk0krGEkUIQChKJUlEpRhFRUiooDAVEqRSKUYihNJAIIQhAh844jh1tSm1zCSSySB18Ot/uuWfQcx5a4EEWg2XY5E1zNAZUDhYbj5idrelllcYZIK7nPp6Q9oloGkdozlMczE+q+iyj3K0Yp41JWuTg37rLc6GHy/JYlQHmCCDBHRZFQnTbwlZzKIbKLnJjyKg4ny80AkdcGVt8PU1NB9CtMQtnleHqGS1jnNAklrSQ3zKjCtjxlKQHdLHyWOAtkWzY87LAqYcAkbwgEGkdQrmhUBg6K1gUCi0BX06cqpqvpfcEfRIxkez+xnAUm4OpWZqL6lVzHuLYEM2DDzFySep8F6CvA/ZRxx+hVjhq7msw9Vzi5zg49lVDYBsbAxBt0Xq+I40pPgYVwqSf62O4bx3f1vPZcHqcE3lfyXQXdpHSoXPUeJi0tbUaCXEgFtjYSbFbapjRoDh3QRq1OtA8jv8Abx5KhdPkbpIacXDkvrVw0X8TA3gLDfmVgbAn4SCSPM2/NajG5u+C5lMvG+pzg3V0gbn5DwhbDAYBzw19QFsgHQd58VreDDhjeTbE2zZUqmprXbSAfmFIppFcxjCKRTKiUjGQkk0kowkimUigFCKipFRQGApJlJKERSTKSAQQhCAT5RDlLtDvJnrKqBTBXvDklmpGtQlEqELQV2/AXCVLFMqVMQwubq00xqI2HeNjPOFwoXu/BeAFHB4dtp0Anzd3j91nzyajo09NFOVsrwnB2CpEFmGpAjZxbqPzdK2X/wCcwgt0NgiIiFsEoHRYqb5OkqXB4nxTk5wuJfT+E9+merDf6GR6J5RkdPGUq9NvdxNMdpRM92qwWcx3QzEHxuu9474cq4vsexZqczVJmO6f9Vrch4Mq4OozEVXwWn3GCZaQQdR6LV6n0c7MXov1NLR5lXoOpuLKjXMc2zmuBBHoUNK9L9p+Apvw1PESNTHhgv7zX7j0gH5rzJquhPuVlGSHZKi9pVjXKpqmmEMbMKfxN52I8eq9g4CyvEVqdFww1ZrWUmhrn03MGoADd0T1Ws9kuBe3tMb2dFwYXMb2gl1ty3pC9EwnEtbFUnP7VtAhzmhjYcYBiTtPkq5OLVM0Y45F9UUZmG4Vg9rinN7rZZTa42dz1HnbktRmWV1alR7XYxopWDWRrqhoiJ0mJtuVhYzB4urrH6YDNxNMAeoBhX8NYDFdo+lUqMLSNRfTYAdog3VE8kIRui14533TZvMjw8GHkVHASHEbCY26+K3axsFgG0hAkk7uO5WQVws81ObaElV6BIppEqhikUimUikGEUkIKAwikUFCUYRUUykgECkmUkBhFJMpJWQEIQgE+TA5MFbn/ZSp+vvtDf8AVbClwDU5kkjcS0Dlsf52K+g+nI5qxSZy8pyuxZwhh9EOLw65kOkz0I5DxUW8Ds0mprdpbYjclw322CnpyHfTyWzkmle58M51Sq0W6XNMACAdrBeX1uDSRNOoR+MLEy3J8xoVtVCA4XkPYGvAEmQTBCpy4JSSHxOWJu1Z70x4P8FLQFw+W8YVGjTiqDqT2gaixzXtn0uD4LoMDxPQqN1Co3eLmPQg81hljlHlG5NPg28gAyYstFUxpFRzXbbsJ+IRcqWd5uxtJ7w+Axpe4+AuQPFeW8YcUtxfZNpFwbT1El1iSQBEdLJYwc3RJ5FjVvk13EOONTEVwKjn021anZguJa0T8PgsFgUGN8le0LoJUqOW3bsYUkk1AGdlOf4nCSKVQhhJJpk2JO8dF0+S8RsxNWnS0ltWq4Mb8MvO3eFt+q4lZGEeWua4GC0ggjkQZBVWSCkvkux5ZR0j3PJ+F8Vq/pXljbTOlzj4N6eZXWYLL2UgQ2bxqJ3MKrI8xGIw1Cv/AHtJjz4OjvfvSs5ebyZZydMtlNy5BIoQqRQUSglJKwgUinKiSlYyEkSmlKUYSRTSKARFJMpJQoEkJIDAUk0krCCEIUIeUfoYpF3ONIJAcD3myRPK1vVTp1qgJBBAN3wLgC86enO43WNTpl9xYaolxAuRNybTZZtMF2txqxAmXEkvtpgdV9Kj5Vga1ooxYa7YktYO5qiRq3sIm/VVYjCuYGgsc0uJ1Bw2gbfZXdiAdUxsRN5853VtbEuf7zqY0OFwSDL4DvOABfzQX0k3aNdRoB1Ro1RI3E2EGZG/L6rIxAYJFyTdjtIkQSIIm0iCYlY3ZEPa9hnW5xAmdF4BJ9d1l4fvNm5eTBEEgt6m3jHy6oybq2Rc6ZZh8Awsc6p7wAAEGANzz6CeRutc/LmTTljDtpIA21u3Hn1WXVouawuJMnkdpBiL8/TkqsRWOh1Y2A1TcTqayTZSSTd+CL5PPcXj6rnVKZqPNPtHwwuMAajCxhTUaImT1KuAWE5jd8g0KYUQmFCEwiUkSgEkFbS3VIKtp7oMKPe/ZVii/LmNP9nVqsHgJDx/iXYLhvZA3/cHnriH/wCBi7heY6jWWX5NAJFNIrOyEShBSSjCQhJKMJJNIpQgolMlIpQiQhIoDAkhCARIQhKEEJSmoE8vwVKmSSTDZJGoTECZgG+xkRCswtJj3lhGnSWkuDuW0XJ6ySFrMnxLcRQdV1BrqYhzIEAwOZ/WvCyqVQ02nukagAHXEEODtufLdfSo8KhVJNWmZL6bGPALgRLT3j3SAbyY2PqsU0mOfVL3C2oiNh3TG1oH+VRxNbuhnu6jLpBJgTz3hazMcW+oWudDoaWMEAd1sgbJk3yxnongmuk6XEWe4QASAYEEjbzK3eVYNtR4JdPcLjTa/cz7hkgyZm0+MLR4MkA3aQSGmTeR8X8/wW3ZoDHEwSCQ0d0zMtvBjaT6WQfsxN7MXEVNFSoGgFp/o7nVpcQJvtq3v5quoRp2sQGwQN7A+kc08sYztdNVwhhs12ss1yI1RuAPHklmFZpc/QNLSQQIj6SY5pMu4tr2InWmbvJ8kwr6Uvw9F0k702fwWVU4Oy92+Fp/s6m/YhY3D1fuEdFuw9cTuaLuxPwad3s+y8/2JH4alT+KqPszwB5Vh5VT+YXRMqKwPR75e4Hih7HKu9luCOz64/bZ+bVjVPZThvhr1x59mfyC7MPQHI+pL3F9GHsefYv2XMbOnEP8NVNv5FVM9mVWJbXZPRzHD6gr0GsJVuHplzmtHMgJHmkvIHhhXBm8CZK7CYKnSfBcX1Hu0mR3jaPQBdCosbAAHIAKS4U5d0nJ+TKJIolJVBBJBSQGApIKSVjCQhJAIFRUiolKwgkU0kAiSTKSAwJFNRQZBoSlNAJ82YTFPpP1NkEWew/EAbgjqu3y+u2q1jiXGkIu1vujYx0M2WizXL/0h2tgayoZLxMB58eQKwsmzl2FdUpuENeQHAzNN4O7ek819Fi3B0zFBvG6fB2zMBrL3t9yO6XQ6Gm41dDt8lpaL2ODy0X1lzS6SWNmQbW5dFkUMY4M0kksqNOkjaT0d08uqxWUnhj3sIa0aiAbkhrZsIjbqrvyaZMvyym4EvDXOLC+DECmW9ZF+sKjGVJcSCSJjUJF/BZOAzNlLDubHecANucm4g+VysKg4OcO/cye8DAJIEE+V/RD9vIG2tGfhGOIc4guOmR7ukAbklLHkSyHFxe2XkiL28b3+ydV/ZQ0tNnN7QEN94TGk9IMxzWrpZ5SxFVwaYLe60H4gOYWbM2oth7laTOmyOrBjqt+youTwFQtcFv6WIXJfJqRs2vVgqLAbXCsFVCyGZ2iXaLE7ZTFRSwGTqW6yLB71XDwZ+ZWBlGWOqnU6zBuf1vALp2sAAAsAIAWDqM32ooyz8IkkUJLAzOKUpTSKQIJFCRQGEUk0kowkIJSJQICSEIBApIJSKAwFJBSShBJCEAghJNAJ4ziKkCZ1HUHa+6XSW3Dp2ErRcUYVoIqtdqLiGvsANvrsR6BbDNsRFPQwtbpJh0XN7yZKqZhxVp0jHaTqhrmkiQAPI7lfSZrVNmSUU7RgZRjKhpmm4FzWF3Z6iYBPvAfdbJ5LtLA5/Z2L4g3tNuV1YKDZDXPLSwFuhrbAiCBbqfoqqhDSQSXCYcW2mL2na6kdIKTUUjLxrmkMbEN0mAdIcCAO8bXnePGFHBGnTDi65BtMSI2+/isHUXkGIAESS4yB5m5VWMzFtPVUaYLYFNg3cT94SvWwN1yV8S8QRSFFltckjo07yetyB4T4LkmVC0ggkEbEbhWYqo5z3F/vEnVPI9FSWqh7Ms5dzs7DIeKwYZXMchU5H8XQ+K7jDVwQIII3XiwMLZZbn9eh/VvIH6p7zfly9Fnnhvg04upcdSPXu0UXYghcBQ4+q/FTY7xa5zfoZUqvHtQju0Wg+Ly76ABZ3hkaf8Apgd6MXEkmANyTEeazODs5w2MxTqEudpYXgizXlpEgHewuvIMbm9euR273NabhjWkNA6xzWz4Vzd2CxVCuLaHCd9NWmbOg8pE+CE+nfY6eyifU26XB9KtaAAAIA2A5IVeGxDajGVGGWvaHNPVpEhWLzzFBRTSSsYEkJJQiKSZSKVjCKUoKSUISkhCAQSTKSARFJNJKMCSEkAgkmkoEEIQgQ8DzprQwaddyZ1ad7gbeRVeUYh4aWA2aCSDs0kjaN9jZNC+jxd7ZhkZNCvAL431Dc72iOlgq60k9o/aA6199hCEIJ2r+aH8mIKzSS92rs6YkxufILVVsYXHtiIgllBu+mIJJ8pHqR0QhJMz5JPgwzTgARJcB6A7fNJ2EEkAxoBLz1IMGPCbfVNCrKnzRQKbtGsxGrTymYk/cfNR/wDuw6ShCgaLKbJP5wrAyAQ4fIj+SmhQW6ZdSJDDBa9o3a5vuz0nb0Ky8HULobTEHnTcS5j/ACnY/wAyEIQaLPY9q9kme9thX4czOGcA2ZMU3yQJ5wQfQrukIXl+sio5ZJGiPAkFJCxjiQkhAYRSKaEAkSooQlaCCSEJRgSQhAIkFCEAkShCEAgkUIUCJCEIEP/Z"/>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sp>
        <p:nvSpPr>
          <p:cNvPr id="98309" name="AutoShape 12" descr="data:image/jpeg;base64,/9j/4AAQSkZJRgABAQAAAQABAAD/2wCEAAkGBhAQEA8QEBAQEBQQEA8QDxAPEA8UFQ8QFRAVFBUYEhYXGyYeFxojGRUVHy8gIycpLCwsFh8xNTEqNSYrLCkBCQoKDgwOGA8PGiwkHSQsKSkpLCkpLCwpKSksLSkpKSwpLCwsKSksLCwpLCkpKSwpLCksKSwsKSosKSkpKSw0LP/AABEIALcBFAMBIgACEQEDEQH/xAAcAAACAgMBAQAAAAAAAAAAAAAAAQIDBAUGBwj/xABEEAABAwIEAwUGAgYHCQEAAAABAAIRAyEEBRIxBkFREyJhcYEHMkKRobFywRRSgqLR8CMzQ1OywuEWJFRikpOj4vEV/8QAGwEAAgMBAQEAAAAAAAAAAAAAAQIAAwQFBgf/xAApEQACAgIBAwMDBQEAAAAAAAAAAQIRAyExBBJBE1FhIkJxBTKBkfEU/9oADAMBAAIRAxEAPwDxuV2fCOfPquGHfUh3wueYaWiJ1dYAXFdECoWkOaYLSC09CEIy7WXwm4O0exU8QdJb3AC6J67zAja/yVWGqtaCdDT3b6wTJHKR19NlrsjzJuJoNcGjV8UT3YbBAb8jK27sI3S8moBoJ0iW32I8b+AtBWrVnTTUlfuYuBwjGmTHfd4EA/e63FOkwbCPJassa8kH+jEi8zeBNzYxPK91nYOqS2HAhzbGRBPQ+oXK63FT71/Jdjf2mc2pHMqp+ITZBUatJc2y+jQ5/kdHEth4ggyCDcFcXmfAlRg1Un6xzDrH57L0arQ8Fiupm/2VuPNKHBTk6eE+Vs8mqtr0D2b9bRuWOJ0u9Niut4OwTse9lFr6dHQ12rU+HOafe7NvO3RdDi8op1W6KjQ5p26tPgeS4bNspqYGsIJ0k6qVUW+vULQ5LPFpakYJ4ZYXfKPovIckZhqVOmwQ1gt1c7m53ituAuI9l/Gpx9A0qzpr0ANR/vaewd58j6dV3C81kxSxzcZcjd3dsEJoSUKJCaFCCQmhEgkQmkoESE0IEIoKaRQCJIplIoDESkpFRQCIpKRUSlaGEUk0JQihCaFAnyYUFKVFx3C96cc33Bmdfo9cNce5Vlp8HfCfC8Awu4zvMHsomswNMOAcCD3AdjO7rx03XlD9wvSuD8xp4qiGVnRDXseCbOMd2bWn+eqvhLVGrBK7j/Rp8PxPXFQOe8uZ7rqYlrNJ6NHTf0XbNc8MNQ6X6qAfRaHAGoBHdB2BIMrisTw+WVKgL2spNdDazzALdxA3cY5Dotnk2Z0Q4UKbn1AAdBrQNQ5hjdwLyAVWqk3CY+HI4upP/TLwnG+Ffu59I/8AO23zEreYXNqdQdyox/4XA/ReW53hezxNVo2LtbfJ1/vIVDLLDPpI3plq6yUXUlZ7K14cFTXwvMLzLC55iKfuV6gjkXah8nStpR45xQs7s3/iZB/dIWd9LLwXx6yD5R2GmLFYmc5U3E0H0jvEsJ+F42haJvHL/ioMP4XuH3BVo46H/D/+X/1SLDli7SHl1GKSps43LsbVwtZtSm59N9NwPdJGzrg+EiCF9QZNmtPF4ejiKRllZge3qORB8QQR6L5rzpwr1HVmM0FxlzA6ZkXiw539V6r7Dc31YbEYRxOqhV7VjTypVBePJ7Xf9SH6hi78ayeUcyOpNeD0xEKSIXCotFCE0I0QSUKUIhSiEUJpIBBJNJAIikmUkAiKRTSKASJSUiopRgKiVIqJSjCQhCAQQkmgE+SyoHcJlQZ7y98cdk3G58AttlOMOHcyq28NGofrN3WmcbFbNx7n7H+VQMW07R2mKoU8dT1MqtnTNIyPemNF9p+ixMm4VcHtdWLmGQ4U6fvSDI1v25cp9FydCo5nuPc38LiFm0MdUc0tNSp0cNboPmJQlt2iyUu535LeIMZ22KqOHujusIi7QTceBMn1WGFJ7J/JVhyHIt2TUtSrlNAJPUnqVRKcqBLQ9b7hPi2rgK4qsDXBw0VGO+NkgxO4Nt1zkphyScFNdr4CnR9PZDntHG0G16Lpa6xafeY7m1w6hbJeH+yPPnUcYKBPcxI0EchUAJYfuP2l7gvNdTh9Gfb48FydoEIQqAghCFCCQmkgQigppJRhJFNIoBQlEqSiUrGEVFSKigMBUSpFRKUYSEIShEmhCBD5HcUqO5VmKwrmQHRcA2MxIm6ro7le/qjjvkDz81sXO7n7H5LXO5rOc+G/s/kgETSpNqaSD8/JUtcpOcgE2LTKx6zYv8/NVYLEXg8renJZhbO/OyATGDk9SocC0kHkphygSyU5UAphQIJhACkGoEN7wW4jHYON/wBIox/3AvpNeCeynKjWzCk6JbQDqzj00iG/vFq98C4P6jJPIl8F0OASTQucOCSaFCCSTQgQiUk0krGEkUIQChKJUlEpRhFRUiooDAVEqRSKUYihNJAIIQhAh844jh1tSm1zCSSySB18Ot/uuWfQcx5a4EEWg2XY5E1zNAZUDhYbj5idrelllcYZIK7nPp6Q9oloGkdozlMczE+q+iyj3K0Yp41JWuTg37rLc6GHy/JYlQHmCCDBHRZFQnTbwlZzKIbKLnJjyKg4ny80AkdcGVt8PU1NB9CtMQtnleHqGS1jnNAklrSQ3zKjCtjxlKQHdLHyWOAtkWzY87LAqYcAkbwgEGkdQrmhUBg6K1gUCi0BX06cqpqvpfcEfRIxkez+xnAUm4OpWZqL6lVzHuLYEM2DDzFySep8F6CvA/ZRxx+hVjhq7msw9Vzi5zg49lVDYBsbAxBt0Xq+I40pPgYVwqSf62O4bx3f1vPZcHqcE3lfyXQXdpHSoXPUeJi0tbUaCXEgFtjYSbFbapjRoDh3QRq1OtA8jv8Abx5KhdPkbpIacXDkvrVw0X8TA3gLDfmVgbAn4SCSPM2/NajG5u+C5lMvG+pzg3V0gbn5DwhbDAYBzw19QFsgHQd58VreDDhjeTbE2zZUqmprXbSAfmFIppFcxjCKRTKiUjGQkk0kowkimUigFCKipFRQGApJlJKERSTKSAQQhCAT5RDlLtDvJnrKqBTBXvDklmpGtQlEqELQV2/AXCVLFMqVMQwubq00xqI2HeNjPOFwoXu/BeAFHB4dtp0Anzd3j91nzyajo09NFOVsrwnB2CpEFmGpAjZxbqPzdK2X/wCcwgt0NgiIiFsEoHRYqb5OkqXB4nxTk5wuJfT+E9+merDf6GR6J5RkdPGUq9NvdxNMdpRM92qwWcx3QzEHxuu9474cq4vsexZqczVJmO6f9Vrch4Mq4OozEVXwWn3GCZaQQdR6LV6n0c7MXov1NLR5lXoOpuLKjXMc2zmuBBHoUNK9L9p+Apvw1PESNTHhgv7zX7j0gH5rzJquhPuVlGSHZKi9pVjXKpqmmEMbMKfxN52I8eq9g4CyvEVqdFww1ZrWUmhrn03MGoADd0T1Ws9kuBe3tMb2dFwYXMb2gl1ty3pC9EwnEtbFUnP7VtAhzmhjYcYBiTtPkq5OLVM0Y45F9UUZmG4Vg9rinN7rZZTa42dz1HnbktRmWV1alR7XYxopWDWRrqhoiJ0mJtuVhYzB4urrH6YDNxNMAeoBhX8NYDFdo+lUqMLSNRfTYAdog3VE8kIRui14533TZvMjw8GHkVHASHEbCY26+K3axsFgG0hAkk7uO5WQVws81ObaElV6BIppEqhikUimUikGEUkIKAwikUFCUYRUUykgECkmUkBhFJMpJWQEIQgE+TA5MFbn/ZSp+vvtDf8AVbClwDU5kkjcS0Dlsf52K+g+nI5qxSZy8pyuxZwhh9EOLw65kOkz0I5DxUW8Ds0mprdpbYjclw322CnpyHfTyWzkmle58M51Sq0W6XNMACAdrBeX1uDSRNOoR+MLEy3J8xoVtVCA4XkPYGvAEmQTBCpy4JSSHxOWJu1Z70x4P8FLQFw+W8YVGjTiqDqT2gaixzXtn0uD4LoMDxPQqN1Co3eLmPQg81hljlHlG5NPg28gAyYstFUxpFRzXbbsJ+IRcqWd5uxtJ7w+Axpe4+AuQPFeW8YcUtxfZNpFwbT1El1iSQBEdLJYwc3RJ5FjVvk13EOONTEVwKjn021anZguJa0T8PgsFgUGN8le0LoJUqOW3bsYUkk1AGdlOf4nCSKVQhhJJpk2JO8dF0+S8RsxNWnS0ltWq4Mb8MvO3eFt+q4lZGEeWua4GC0ggjkQZBVWSCkvkux5ZR0j3PJ+F8Vq/pXljbTOlzj4N6eZXWYLL2UgQ2bxqJ3MKrI8xGIw1Cv/AHtJjz4OjvfvSs5ebyZZydMtlNy5BIoQqRQUSglJKwgUinKiSlYyEkSmlKUYSRTSKARFJMpJQoEkJIDAUk0krCCEIUIeUfoYpF3ONIJAcD3myRPK1vVTp1qgJBBAN3wLgC86enO43WNTpl9xYaolxAuRNybTZZtMF2txqxAmXEkvtpgdV9Kj5Vga1ooxYa7YktYO5qiRq3sIm/VVYjCuYGgsc0uJ1Bw2gbfZXdiAdUxsRN5853VtbEuf7zqY0OFwSDL4DvOABfzQX0k3aNdRoB1Ro1RI3E2EGZG/L6rIxAYJFyTdjtIkQSIIm0iCYlY3ZEPa9hnW5xAmdF4BJ9d1l4fvNm5eTBEEgt6m3jHy6oybq2Rc6ZZh8Awsc6p7wAAEGANzz6CeRutc/LmTTljDtpIA21u3Hn1WXVouawuJMnkdpBiL8/TkqsRWOh1Y2A1TcTqayTZSSTd+CL5PPcXj6rnVKZqPNPtHwwuMAajCxhTUaImT1KuAWE5jd8g0KYUQmFCEwiUkSgEkFbS3VIKtp7oMKPe/ZVii/LmNP9nVqsHgJDx/iXYLhvZA3/cHnriH/wCBi7heY6jWWX5NAJFNIrOyEShBSSjCQhJKMJJNIpQgolMlIpQiQhIoDAkhCARIQhKEEJSmoE8vwVKmSSTDZJGoTECZgG+xkRCswtJj3lhGnSWkuDuW0XJ6ySFrMnxLcRQdV1BrqYhzIEAwOZ/WvCyqVQ02nukagAHXEEODtufLdfSo8KhVJNWmZL6bGPALgRLT3j3SAbyY2PqsU0mOfVL3C2oiNh3TG1oH+VRxNbuhnu6jLpBJgTz3hazMcW+oWudDoaWMEAd1sgbJk3yxnongmuk6XEWe4QASAYEEjbzK3eVYNtR4JdPcLjTa/cz7hkgyZm0+MLR4MkA3aQSGmTeR8X8/wW3ZoDHEwSCQ0d0zMtvBjaT6WQfsxN7MXEVNFSoGgFp/o7nVpcQJvtq3v5quoRp2sQGwQN7A+kc08sYztdNVwhhs12ss1yI1RuAPHklmFZpc/QNLSQQIj6SY5pMu4tr2InWmbvJ8kwr6Uvw9F0k702fwWVU4Oy92+Fp/s6m/YhY3D1fuEdFuw9cTuaLuxPwad3s+y8/2JH4alT+KqPszwB5Vh5VT+YXRMqKwPR75e4Hih7HKu9luCOz64/bZ+bVjVPZThvhr1x59mfyC7MPQHI+pL3F9GHsefYv2XMbOnEP8NVNv5FVM9mVWJbXZPRzHD6gr0GsJVuHplzmtHMgJHmkvIHhhXBm8CZK7CYKnSfBcX1Hu0mR3jaPQBdCosbAAHIAKS4U5d0nJ+TKJIolJVBBJBSQGApIKSVjCQhJAIFRUiolKwgkU0kAiSTKSAwJFNRQZBoSlNAJ82YTFPpP1NkEWew/EAbgjqu3y+u2q1jiXGkIu1vujYx0M2WizXL/0h2tgayoZLxMB58eQKwsmzl2FdUpuENeQHAzNN4O7ek819Fi3B0zFBvG6fB2zMBrL3t9yO6XQ6Gm41dDt8lpaL2ODy0X1lzS6SWNmQbW5dFkUMY4M0kksqNOkjaT0d08uqxWUnhj3sIa0aiAbkhrZsIjbqrvyaZMvyym4EvDXOLC+DECmW9ZF+sKjGVJcSCSJjUJF/BZOAzNlLDubHecANucm4g+VysKg4OcO/cye8DAJIEE+V/RD9vIG2tGfhGOIc4guOmR7ukAbklLHkSyHFxe2XkiL28b3+ydV/ZQ0tNnN7QEN94TGk9IMxzWrpZ5SxFVwaYLe60H4gOYWbM2oth7laTOmyOrBjqt+youTwFQtcFv6WIXJfJqRs2vVgqLAbXCsFVCyGZ2iXaLE7ZTFRSwGTqW6yLB71XDwZ+ZWBlGWOqnU6zBuf1vALp2sAAAsAIAWDqM32ooyz8IkkUJLAzOKUpTSKQIJFCRQGEUk0kowkIJSJQICSEIBApIJSKAwFJBSShBJCEAghJNAJ4ziKkCZ1HUHa+6XSW3Dp2ErRcUYVoIqtdqLiGvsANvrsR6BbDNsRFPQwtbpJh0XN7yZKqZhxVp0jHaTqhrmkiQAPI7lfSZrVNmSUU7RgZRjKhpmm4FzWF3Z6iYBPvAfdbJ5LtLA5/Z2L4g3tNuV1YKDZDXPLSwFuhrbAiCBbqfoqqhDSQSXCYcW2mL2na6kdIKTUUjLxrmkMbEN0mAdIcCAO8bXnePGFHBGnTDi65BtMSI2+/isHUXkGIAESS4yB5m5VWMzFtPVUaYLYFNg3cT94SvWwN1yV8S8QRSFFltckjo07yetyB4T4LkmVC0ggkEbEbhWYqo5z3F/vEnVPI9FSWqh7Ms5dzs7DIeKwYZXMchU5H8XQ+K7jDVwQIII3XiwMLZZbn9eh/VvIH6p7zfly9Fnnhvg04upcdSPXu0UXYghcBQ4+q/FTY7xa5zfoZUqvHtQju0Wg+Ly76ABZ3hkaf8Apgd6MXEkmANyTEeazODs5w2MxTqEudpYXgizXlpEgHewuvIMbm9euR273NabhjWkNA6xzWz4Vzd2CxVCuLaHCd9NWmbOg8pE+CE+nfY6eyifU26XB9KtaAAAIA2A5IVeGxDajGVGGWvaHNPVpEhWLzzFBRTSSsYEkJJQiKSZSKVjCKUoKSUISkhCAQSTKSARFJNJKMCSEkAgkmkoEEIQgQ8DzprQwaddyZ1ad7gbeRVeUYh4aWA2aCSDs0kjaN9jZNC+jxd7ZhkZNCvAL431Dc72iOlgq60k9o/aA6199hCEIJ2r+aH8mIKzSS92rs6YkxufILVVsYXHtiIgllBu+mIJJ8pHqR0QhJMz5JPgwzTgARJcB6A7fNJ2EEkAxoBLz1IMGPCbfVNCrKnzRQKbtGsxGrTymYk/cfNR/wDuw6ShCgaLKbJP5wrAyAQ4fIj+SmhQW6ZdSJDDBa9o3a5vuz0nb0Ky8HULobTEHnTcS5j/ACnY/wAyEIQaLPY9q9kme9thX4czOGcA2ZMU3yQJ5wQfQrukIXl+sio5ZJGiPAkFJCxjiQkhAYRSKaEAkSooQlaCCSEJRgSQhAIkFCEAkShCEAgkUIUCJCEIEP/Z"/>
          <p:cNvSpPr>
            <a:spLocks noChangeAspect="1" noChangeArrowheads="1"/>
          </p:cNvSpPr>
          <p:nvPr/>
        </p:nvSpPr>
        <p:spPr bwMode="auto">
          <a:xfrm>
            <a:off x="368300" y="150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sp>
        <p:nvSpPr>
          <p:cNvPr id="98310" name="AutoShape 14" descr="data:image/jpeg;base64,/9j/4AAQSkZJRgABAQAAAQABAAD/2wCEAAkGBhAQEA8QEBAQEBQQEA8QDxAPEA8UFQ8QFRAVFBUYEhYXGyYeFxojGRUVHy8gIycpLCwsFh8xNTEqNSYrLCkBCQoKDgwOGA8PGiwkHSQsKSkpLCkpLCwpKSksLSkpKSwpLCwsKSksLCwpLCkpKSwpLCksKSwsKSosKSkpKSw0LP/AABEIALcBFAMBIgACEQEDEQH/xAAcAAACAgMBAQAAAAAAAAAAAAAAAQIDBAUGBwj/xABEEAABAwIEAwUGAgYHCQEAAAABAAIRAyEEBRIxBkFREyJhcYEHMkKRobFywRRSgqLR8CMzQ1OywuEWJFRikpOj4vEV/8QAGwEAAgMBAQEAAAAAAAAAAAAAAQIAAwQFBgf/xAApEQACAgIBAwMDBQEAAAAAAAAAAQIRAyExBBJBE1FhIkJxBTKBkfEU/9oADAMBAAIRAxEAPwDxuV2fCOfPquGHfUh3wueYaWiJ1dYAXFdECoWkOaYLSC09CEIy7WXwm4O0exU8QdJb3AC6J67zAja/yVWGqtaCdDT3b6wTJHKR19NlrsjzJuJoNcGjV8UT3YbBAb8jK27sI3S8moBoJ0iW32I8b+AtBWrVnTTUlfuYuBwjGmTHfd4EA/e63FOkwbCPJassa8kH+jEi8zeBNzYxPK91nYOqS2HAhzbGRBPQ+oXK63FT71/Jdjf2mc2pHMqp+ITZBUatJc2y+jQ5/kdHEth4ggyCDcFcXmfAlRg1Un6xzDrH57L0arQ8Fiupm/2VuPNKHBTk6eE+Vs8mqtr0D2b9bRuWOJ0u9Niut4OwTse9lFr6dHQ12rU+HOafe7NvO3RdDi8op1W6KjQ5p26tPgeS4bNspqYGsIJ0k6qVUW+vULQ5LPFpakYJ4ZYXfKPovIckZhqVOmwQ1gt1c7m53ituAuI9l/Gpx9A0qzpr0ANR/vaewd58j6dV3C81kxSxzcZcjd3dsEJoSUKJCaFCCQmhEgkQmkoESE0IEIoKaRQCJIplIoDESkpFRQCIpKRUSlaGEUk0JQihCaFAnyYUFKVFx3C96cc33Bmdfo9cNce5Vlp8HfCfC8Awu4zvMHsomswNMOAcCD3AdjO7rx03XlD9wvSuD8xp4qiGVnRDXseCbOMd2bWn+eqvhLVGrBK7j/Rp8PxPXFQOe8uZ7rqYlrNJ6NHTf0XbNc8MNQ6X6qAfRaHAGoBHdB2BIMrisTw+WVKgL2spNdDazzALdxA3cY5Dotnk2Z0Q4UKbn1AAdBrQNQ5hjdwLyAVWqk3CY+HI4upP/TLwnG+Ffu59I/8AO23zEreYXNqdQdyox/4XA/ReW53hezxNVo2LtbfJ1/vIVDLLDPpI3plq6yUXUlZ7K14cFTXwvMLzLC55iKfuV6gjkXah8nStpR45xQs7s3/iZB/dIWd9LLwXx6yD5R2GmLFYmc5U3E0H0jvEsJ+F42haJvHL/ioMP4XuH3BVo46H/D/+X/1SLDli7SHl1GKSps43LsbVwtZtSm59N9NwPdJGzrg+EiCF9QZNmtPF4ejiKRllZge3qORB8QQR6L5rzpwr1HVmM0FxlzA6ZkXiw539V6r7Dc31YbEYRxOqhV7VjTypVBePJ7Xf9SH6hi78ayeUcyOpNeD0xEKSIXCotFCE0I0QSUKUIhSiEUJpIBBJNJAIikmUkAiKRTSKASJSUiopRgKiVIqJSjCQhCAQQkmgE+SyoHcJlQZ7y98cdk3G58AttlOMOHcyq28NGofrN3WmcbFbNx7n7H+VQMW07R2mKoU8dT1MqtnTNIyPemNF9p+ixMm4VcHtdWLmGQ4U6fvSDI1v25cp9FydCo5nuPc38LiFm0MdUc0tNSp0cNboPmJQlt2iyUu535LeIMZ22KqOHujusIi7QTceBMn1WGFJ7J/JVhyHIt2TUtSrlNAJPUnqVRKcqBLQ9b7hPi2rgK4qsDXBw0VGO+NkgxO4Nt1zkphyScFNdr4CnR9PZDntHG0G16Lpa6xafeY7m1w6hbJeH+yPPnUcYKBPcxI0EchUAJYfuP2l7gvNdTh9Gfb48FydoEIQqAghCFCCQmkgQigppJRhJFNIoBQlEqSiUrGEVFSKigMBUSpFRKUYSEIShEmhCBD5HcUqO5VmKwrmQHRcA2MxIm6ro7le/qjjvkDz81sXO7n7H5LXO5rOc+G/s/kgETSpNqaSD8/JUtcpOcgE2LTKx6zYv8/NVYLEXg8renJZhbO/OyATGDk9SocC0kHkphygSyU5UAphQIJhACkGoEN7wW4jHYON/wBIox/3AvpNeCeynKjWzCk6JbQDqzj00iG/vFq98C4P6jJPIl8F0OASTQucOCSaFCCSTQgQiUk0krGEkUIQChKJUlEpRhFRUiooDAVEqRSKUYihNJAIIQhAh844jh1tSm1zCSSySB18Ot/uuWfQcx5a4EEWg2XY5E1zNAZUDhYbj5idrelllcYZIK7nPp6Q9oloGkdozlMczE+q+iyj3K0Yp41JWuTg37rLc6GHy/JYlQHmCCDBHRZFQnTbwlZzKIbKLnJjyKg4ny80AkdcGVt8PU1NB9CtMQtnleHqGS1jnNAklrSQ3zKjCtjxlKQHdLHyWOAtkWzY87LAqYcAkbwgEGkdQrmhUBg6K1gUCi0BX06cqpqvpfcEfRIxkez+xnAUm4OpWZqL6lVzHuLYEM2DDzFySep8F6CvA/ZRxx+hVjhq7msw9Vzi5zg49lVDYBsbAxBt0Xq+I40pPgYVwqSf62O4bx3f1vPZcHqcE3lfyXQXdpHSoXPUeJi0tbUaCXEgFtjYSbFbapjRoDh3QRq1OtA8jv8Abx5KhdPkbpIacXDkvrVw0X8TA3gLDfmVgbAn4SCSPM2/NajG5u+C5lMvG+pzg3V0gbn5DwhbDAYBzw19QFsgHQd58VreDDhjeTbE2zZUqmprXbSAfmFIppFcxjCKRTKiUjGQkk0kowkimUigFCKipFRQGApJlJKERSTKSAQQhCAT5RDlLtDvJnrKqBTBXvDklmpGtQlEqELQV2/AXCVLFMqVMQwubq00xqI2HeNjPOFwoXu/BeAFHB4dtp0Anzd3j91nzyajo09NFOVsrwnB2CpEFmGpAjZxbqPzdK2X/wCcwgt0NgiIiFsEoHRYqb5OkqXB4nxTk5wuJfT+E9+merDf6GR6J5RkdPGUq9NvdxNMdpRM92qwWcx3QzEHxuu9474cq4vsexZqczVJmO6f9Vrch4Mq4OozEVXwWn3GCZaQQdR6LV6n0c7MXov1NLR5lXoOpuLKjXMc2zmuBBHoUNK9L9p+Apvw1PESNTHhgv7zX7j0gH5rzJquhPuVlGSHZKi9pVjXKpqmmEMbMKfxN52I8eq9g4CyvEVqdFww1ZrWUmhrn03MGoADd0T1Ws9kuBe3tMb2dFwYXMb2gl1ty3pC9EwnEtbFUnP7VtAhzmhjYcYBiTtPkq5OLVM0Y45F9UUZmG4Vg9rinN7rZZTa42dz1HnbktRmWV1alR7XYxopWDWRrqhoiJ0mJtuVhYzB4urrH6YDNxNMAeoBhX8NYDFdo+lUqMLSNRfTYAdog3VE8kIRui14533TZvMjw8GHkVHASHEbCY26+K3axsFgG0hAkk7uO5WQVws81ObaElV6BIppEqhikUimUikGEUkIKAwikUFCUYRUUykgECkmUkBhFJMpJWQEIQgE+TA5MFbn/ZSp+vvtDf8AVbClwDU5kkjcS0Dlsf52K+g+nI5qxSZy8pyuxZwhh9EOLw65kOkz0I5DxUW8Ds0mprdpbYjclw322CnpyHfTyWzkmle58M51Sq0W6XNMACAdrBeX1uDSRNOoR+MLEy3J8xoVtVCA4XkPYGvAEmQTBCpy4JSSHxOWJu1Z70x4P8FLQFw+W8YVGjTiqDqT2gaixzXtn0uD4LoMDxPQqN1Co3eLmPQg81hljlHlG5NPg28gAyYstFUxpFRzXbbsJ+IRcqWd5uxtJ7w+Axpe4+AuQPFeW8YcUtxfZNpFwbT1El1iSQBEdLJYwc3RJ5FjVvk13EOONTEVwKjn021anZguJa0T8PgsFgUGN8le0LoJUqOW3bsYUkk1AGdlOf4nCSKVQhhJJpk2JO8dF0+S8RsxNWnS0ltWq4Mb8MvO3eFt+q4lZGEeWua4GC0ggjkQZBVWSCkvkux5ZR0j3PJ+F8Vq/pXljbTOlzj4N6eZXWYLL2UgQ2bxqJ3MKrI8xGIw1Cv/AHtJjz4OjvfvSs5ebyZZydMtlNy5BIoQqRQUSglJKwgUinKiSlYyEkSmlKUYSRTSKARFJMpJQoEkJIDAUk0krCCEIUIeUfoYpF3ONIJAcD3myRPK1vVTp1qgJBBAN3wLgC86enO43WNTpl9xYaolxAuRNybTZZtMF2txqxAmXEkvtpgdV9Kj5Vga1ooxYa7YktYO5qiRq3sIm/VVYjCuYGgsc0uJ1Bw2gbfZXdiAdUxsRN5853VtbEuf7zqY0OFwSDL4DvOABfzQX0k3aNdRoB1Ro1RI3E2EGZG/L6rIxAYJFyTdjtIkQSIIm0iCYlY3ZEPa9hnW5xAmdF4BJ9d1l4fvNm5eTBEEgt6m3jHy6oybq2Rc6ZZh8Awsc6p7wAAEGANzz6CeRutc/LmTTljDtpIA21u3Hn1WXVouawuJMnkdpBiL8/TkqsRWOh1Y2A1TcTqayTZSSTd+CL5PPcXj6rnVKZqPNPtHwwuMAajCxhTUaImT1KuAWE5jd8g0KYUQmFCEwiUkSgEkFbS3VIKtp7oMKPe/ZVii/LmNP9nVqsHgJDx/iXYLhvZA3/cHnriH/wCBi7heY6jWWX5NAJFNIrOyEShBSSjCQhJKMJJNIpQgolMlIpQiQhIoDAkhCARIQhKEEJSmoE8vwVKmSSTDZJGoTECZgG+xkRCswtJj3lhGnSWkuDuW0XJ6ySFrMnxLcRQdV1BrqYhzIEAwOZ/WvCyqVQ02nukagAHXEEODtufLdfSo8KhVJNWmZL6bGPALgRLT3j3SAbyY2PqsU0mOfVL3C2oiNh3TG1oH+VRxNbuhnu6jLpBJgTz3hazMcW+oWudDoaWMEAd1sgbJk3yxnongmuk6XEWe4QASAYEEjbzK3eVYNtR4JdPcLjTa/cz7hkgyZm0+MLR4MkA3aQSGmTeR8X8/wW3ZoDHEwSCQ0d0zMtvBjaT6WQfsxN7MXEVNFSoGgFp/o7nVpcQJvtq3v5quoRp2sQGwQN7A+kc08sYztdNVwhhs12ss1yI1RuAPHklmFZpc/QNLSQQIj6SY5pMu4tr2InWmbvJ8kwr6Uvw9F0k702fwWVU4Oy92+Fp/s6m/YhY3D1fuEdFuw9cTuaLuxPwad3s+y8/2JH4alT+KqPszwB5Vh5VT+YXRMqKwPR75e4Hih7HKu9luCOz64/bZ+bVjVPZThvhr1x59mfyC7MPQHI+pL3F9GHsefYv2XMbOnEP8NVNv5FVM9mVWJbXZPRzHD6gr0GsJVuHplzmtHMgJHmkvIHhhXBm8CZK7CYKnSfBcX1Hu0mR3jaPQBdCosbAAHIAKS4U5d0nJ+TKJIolJVBBJBSQGApIKSVjCQhJAIFRUiolKwgkU0kAiSTKSAwJFNRQZBoSlNAJ82YTFPpP1NkEWew/EAbgjqu3y+u2q1jiXGkIu1vujYx0M2WizXL/0h2tgayoZLxMB58eQKwsmzl2FdUpuENeQHAzNN4O7ek819Fi3B0zFBvG6fB2zMBrL3t9yO6XQ6Gm41dDt8lpaL2ODy0X1lzS6SWNmQbW5dFkUMY4M0kksqNOkjaT0d08uqxWUnhj3sIa0aiAbkhrZsIjbqrvyaZMvyym4EvDXOLC+DECmW9ZF+sKjGVJcSCSJjUJF/BZOAzNlLDubHecANucm4g+VysKg4OcO/cye8DAJIEE+V/RD9vIG2tGfhGOIc4guOmR7ukAbklLHkSyHFxe2XkiL28b3+ydV/ZQ0tNnN7QEN94TGk9IMxzWrpZ5SxFVwaYLe60H4gOYWbM2oth7laTOmyOrBjqt+youTwFQtcFv6WIXJfJqRs2vVgqLAbXCsFVCyGZ2iXaLE7ZTFRSwGTqW6yLB71XDwZ+ZWBlGWOqnU6zBuf1vALp2sAAAsAIAWDqM32ooyz8IkkUJLAzOKUpTSKQIJFCRQGEUk0kowkIJSJQICSEIBApIJSKAwFJBSShBJCEAghJNAJ4ziKkCZ1HUHa+6XSW3Dp2ErRcUYVoIqtdqLiGvsANvrsR6BbDNsRFPQwtbpJh0XN7yZKqZhxVp0jHaTqhrmkiQAPI7lfSZrVNmSUU7RgZRjKhpmm4FzWF3Z6iYBPvAfdbJ5LtLA5/Z2L4g3tNuV1YKDZDXPLSwFuhrbAiCBbqfoqqhDSQSXCYcW2mL2na6kdIKTUUjLxrmkMbEN0mAdIcCAO8bXnePGFHBGnTDi65BtMSI2+/isHUXkGIAESS4yB5m5VWMzFtPVUaYLYFNg3cT94SvWwN1yV8S8QRSFFltckjo07yetyB4T4LkmVC0ggkEbEbhWYqo5z3F/vEnVPI9FSWqh7Ms5dzs7DIeKwYZXMchU5H8XQ+K7jDVwQIII3XiwMLZZbn9eh/VvIH6p7zfly9Fnnhvg04upcdSPXu0UXYghcBQ4+q/FTY7xa5zfoZUqvHtQju0Wg+Ly76ABZ3hkaf8Apgd6MXEkmANyTEeazODs5w2MxTqEudpYXgizXlpEgHewuvIMbm9euR273NabhjWkNA6xzWz4Vzd2CxVCuLaHCd9NWmbOg8pE+CE+nfY6eyifU26XB9KtaAAAIA2A5IVeGxDajGVGGWvaHNPVpEhWLzzFBRTSSsYEkJJQiKSZSKVjCKUoKSUISkhCAQSTKSARFJNJKMCSEkAgkmkoEEIQgQ8DzprQwaddyZ1ad7gbeRVeUYh4aWA2aCSDs0kjaN9jZNC+jxd7ZhkZNCvAL431Dc72iOlgq60k9o/aA6199hCEIJ2r+aH8mIKzSS92rs6YkxufILVVsYXHtiIgllBu+mIJJ8pHqR0QhJMz5JPgwzTgARJcB6A7fNJ2EEkAxoBLz1IMGPCbfVNCrKnzRQKbtGsxGrTymYk/cfNR/wDuw6ShCgaLKbJP5wrAyAQ4fIj+SmhQW6ZdSJDDBa9o3a5vuz0nb0Ky8HULobTEHnTcS5j/ACnY/wAyEIQaLPY9q9kme9thX4czOGcA2ZMU3yQJ5wQfQrukIXl+sio5ZJGiPAkFJCxjiQkhAYRSKaEAkSooQlaCCSEJRgSQhAIkFCEAkShCEAgkUIUCJCEIEP/Z"/>
          <p:cNvSpPr>
            <a:spLocks noChangeAspect="1" noChangeArrowheads="1"/>
          </p:cNvSpPr>
          <p:nvPr/>
        </p:nvSpPr>
        <p:spPr bwMode="auto">
          <a:xfrm>
            <a:off x="520700" y="3032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sp>
        <p:nvSpPr>
          <p:cNvPr id="98311" name="AutoShape 18" descr="data:image/jpeg;base64,/9j/4AAQSkZJRgABAQAAAQABAAD/2wCEAAkGBhQSERQUEhQUFBUVGBcVFRcUGBQVFRcUFxQVFRcXFxYYHCYeFxkkGRQUHy8gIycpLCwtGCAxNTAqNScrLCkBCQoKDgwOGg8PGiwkHyQpLCwsLC0sLCosKSwpLCwsLCksLC0sLCwsLCwsLCwsLCwsKSwsLCwsKSksLiwpKSwpLP/AABEIALkBEAMBIgACEQEDEQH/xAAcAAACAgMBAQAAAAAAAAAAAAAFBgMEAAECBwj/xABFEAACAQIDBQQFCgUDAwQDAAABAhEAAwQSIQUTMUFRBiJhcQcyQoGRFBUjUlNyobGy0zNiktHwgsHhJEOiFrPS8Rc0k//EABoBAAMBAQEBAAAAAAAAAAAAAAIDBAABBQb/xAAyEQACAgEDAgMGBgEFAAAAAAAAAQIRAxIhMQRBEyJRMmFxocHwgZGx0eHxMwUUJEJS/9oADAMBAAIRAxEAPwDw9EkwKuWtmE8ATAkwCYHUxwFcYEcaNbM2kLQuA7zv5INpxbYFGzDWDoa6kcYG+RDrWvkY600HtRbyKPk1sOCxLAJHfuByApQxoCBqSJ04a8Wu0lmHDYa2c+WdEAGW4WGipoAuVYESBXTC18jHWsODprxfaWxJCWEuDNabM620Z93uywIVQBmKPwAJ3jT41P8A1GvyhrptBlKWbeV92dLe4DH1MoLJZddAI3h4xrjC/wDJB1rPkY600rtsBEPyNcq21ts2QQwzWs5zlDBZbdwZuIN1o8aW1dtJdtqiWUtZWZpXLOUl8qlgoJ7rKCee7B4muGAfyLxrfyEdanDVsGu0csh+QDrWxs8dasA10DXaNZW+bR1rfzYOtWga7BrUjllP5rHWs+ah1q8K3XaNZQ+ah1rPmodaIVld0oHUD/moda381DrRACtxRqCBc2Dvmkdaz5pHWiQFW02W5QOIIIJCgguVDFC2TjGYEf8AFF4aB8RgP5pHWs+afGjz7HvCZtXBBCnut6xywOHHvr/UOtT2+zeILBRaaTliRAlhbYCeAMXUJHLMKLwog+JIWvmkdaz5oHWjq7KukAi3cIZc47raqI1GnDvL8R1FVslF4MTniyBfzSOta+aR1opkrWWt4KN4rBnzSOtZ80jrRPLWooXiR1ZWDfmodaz5qHWiMVqKF40EsjBj7L6GqL2yDrTBFUdo2xkJ5h1j/Urz+gUqcaGxlZVwXOrJNVcIav4DCG9dt2lIBuOqAngCzBZPxoEEyuxrgmvXeynZLY5vGziFvvcUTmvXN2jeSWoK+RY+dOdvstsNWCjD4ckkATnfUmOLE0eiT7APJFdzwXs12duYu6EQae0eAA4nXlpz5fCvVtl9h8LYKwuZxGp0E9fVYgfeimjDY3ZWGLLZtWVE67tNDB6zqNKkxPabBFGVDlYgwVzAgmeGvHWpOo6XqJ7x2R2OfGgcmD7/AHiwgTpdZsusAsp0K8uHPpWX+xGGxIa42HtFmMPKwwYaaMNekHjV+xfRcq3W75lVM+sD3dRz4x5iocPfKcOJDSecIxC+frAV4soZIRjJOr4K1JNteh5B6ROyVvA3LQt5wLgc5X1y5So7rcx3ucnSlLNX0PtCzh8XkGLtC7u5KhpgFgATHA8BxqTDdk8Lru0tBCIyBEA16iNRHUmq8fX6IJTTbAeO3sfO4Ndqa9S7RehzMzPhXCzqLZHcnorDVR4Qa8+2zsxsK25uIRc0Z2Pl6ts8ComCwmSNNBr6OHqIZV5WKlFrkuL2czZAjEEi0WN1cifSYc4iUYE5goUg6DivXTq/2VuIHzPbzJnzJL5pT5RInLl1GFvnj7I4EgVpL+GK2x9IWUIBNxx3owxcKWhUzM2JEyABbTzMyHBoWGZ3K3cqsS5V7S5FLZQpBDfTtEgjMscwXgm73Y+8pYEpomcQXIIG9kSF7sGy470CY11rL3ZZ03xZ0ItKWlMzhiAJExC6kCSR4TUeNx9oW2WyzAvAec3fXPfBUyIUBNxosTnYGeAFG8xmWJmJkkzAgT1gaUSTBZqtgVgroCmpC2zAK6C10q0R2WikkMqsxA3eecuafVMEceE9YpsULbOMbgVVLLrP0iEkEyQyuUY/dMaeR6TVmxibiWVIIUhstshVzwG3r9/jlDMmnPMRwBFT27tu6VW8u6iEFxM0IAfatknMBJ4EHjxNX9rbJS0wDPnRe5Z3cd9F7xuEngGZy3P1ugpui+BWqgUds3s2bNDTIMDQzaPPxsWvh4mul2zdBBBUZYAARAoC7iBliI/6ayP9PiZnOHt6dx1nUEMG/CNfjWNs3mveB4aQfhReGc1kFvbF4ZYb1E3ayAYUBABr0FtPDu8DrI7cUVODI41wcNW00c1Aw2auWdkb1Jtd64oOe2fWIEnPb+uI4qO8InUcJThqvqyYdu7bFy4hBzuWgMNe4ojgfaM+6tRrFo264KUzbYuFL7FBbytFxJtWTKXFDiZQzxg+INB71osWbKAJJhRCiTwA5ChaCTKaYVmDMBooBY6ACTAGvMngOPHoahIo9Zw2XB3i+gd7W6ni7IXDlRxIC3CCeGscaDFKBoNMhiqW0f4bffT9N2iDLVDaX8Nvvp+m7U+VbD8b3B2GNWbGKZHV1MMpDKehBkflVWxUhqceHL/axi+8CDPESSf9oqfZnae+WuPIAtW3fQcGIFu2dZ4XLls+7XSaWTV+13cLcPO5cRB5Wwzv+LWfx8KPxJeoOiPoetdkWsX8Lau7pXMsrgiTmHFSD7QEEdQaG43ELaxQIW3k0iA0HWRNIXZbtdcwTNl79q5AuWyYmPVZT7DiTDeMGRTMm0ExlwG3dshiZy3WNpyff3SfI15uSGRSbk218RyqtkemYd1fLeIViAQraKiiIMT3mieQGtTbPvqxLANlWVVjoGLSXMc+XgPdQ3Z+ExIQI1sOwAiSCoHQTofP4VmIsYoazb8hmkeEGPwry3u6saHnwytVa5hmTUGBW9mYg5BmInnH9qFdttoXLeFO7ttcllzZfZUHMWnroAPOixQ1TUW9rNJ0rRV276SruAcJcwrsj6C7mXIyz3t2wnvRyMHqBRS4MBtiyVzq0CQ3qvaYjRgWGnDUcOtK+xe1i3bWW6gu2mMMLizqOTKeY6jXoaYcPhcMAjYXuMSBHrDlAYzJXz4V6nV9CsUFkxdu98ffuJsWbU9MuTyrFdhMWl27bFovuye8pUhlnRl1kggg++g97DshyurKejAg/jXruA2S9q8zrKmGOXXLqZ0jTjR/G4XD4q2BibCsTE9QeoIggeNJX+oOMqkrXuGPFa2PAhUgr0/afo9wUfRl0PQs0f8AlNJe0+zm5PEkddK9HD1OPJwInBoDqKkVaw24NTIlXInZtEq1aszWrVurtmzTYoW2Wmtb0E6ZgQJMBmXLqT1Mjjx71X8JaFxNy5AZf4THhrxQnoTwqpZsVew+EJMAEnoNaojsIZCLTL3SII4ggH4girDWwwHKBAUQADOpHnxonbsORDpnj+oe8a1sYFTwkeDf3p6x2LcgWuBdgIDMMwXh7TTlE9TrA86g+Rnp4+7rTLhC1vgBowYgzy4A+HA9dBUgusQFCjXu6FwSxCKDIb+RdOFd8KXoDrQq3cAVJBBBGhnqOIqC7hTxM+Z8Kbb+McjKQsd6RqAQ4cEaHpcbXjwqntDFNdEMB6zPpPFmZiBJOkuaB45d0Gpr1BmNs291ZS5nzKhysgUwCxbKQxGYAnTUc+tUGwqLbuAXFYMBlEMr5wykSp0iM06mjd+wHtoJUMmhLGIUzx+Cx76oX9jke0kdZYD8VmuTwz7I7HIu7B/aG0WFhx6m5RF6ApIdfA5pPvoE9unK5hlTD3LV25bb27YTOWDx4qBB4ceZpYu2qmnGmOiwcyUM2oPo2++n6btGriUH2uO4330/TdqXL7JTi5BeHFHNpdk79l8riDkNw5gyABCVuDvAZsrAzEyIIkGgmEcgyCQQQQRoQRqCDyM1YTFOohXZRMwrECdNYB46D4VKUl5uzF0AmbemhGbXOA5Nvh64Ft55acTNV9q923Yt9E3jD+e8c4PvtCx8BwM1Bc2ldMTduGAAJdzAAYADXQAMw/1Hqamu/SYdW9qycjdd0xm2fGHzqT/MgrHQaa1Nbpk7Jej/ABOPYFFKWZhrziEHXLPrt4D3xQSkoq2Yh2L25xeFjd3mgR3WMiByg084L04ZlC4nDBjzdDlb+34U2bN9D9iwg+jF1o1Z+8SfIaAeQoXtbsFhrgZdyLbD2lEa+6vMyZsE35o/iNSkuGWuzO37W0HcYbMroM2VokjnHX/PGDF3HG0Yuwv3oAPmDXjG0ezWKwDl7RcDUZkkGPdxoJe2jdc9+47ebGjXSRm7hLY5ra5Pc8LjMEma3bNuXOZl0KeR/wA5/CbZaWbNxnClZ0HtW1mNVMmOHhxrwvZ+0GtNmXWdCDz/AOfGn/s12mw2m9xbWRIlTZdz7mUkR5/Ctl6ecE9LbT55MpJvc9H+de+V03cTJjU+B5CBWtrY1UtgrbFwkjSSIBjgRwOtQ7PtYXEEthcRauxxhhm4Tquh/Cr+MS2EgrAHTTXr8ahcratcbBpAXF2O6CCwkTDQYnlNKO17J1kzRTat0hpR2Hh/9Ut43Gvzaau6aDuxWR7AfE2BOld4S7lOoDDoa5uNJ1qS0te9DghkF8PgrNz1X3Z+q+o9x/8Aur1vYhHtp/5//ChuFwTlS4Vig0LQco4DU8BqR8RRTCWGiYOXhOsTpz4cx8arhKPdE8k+zLVvAqOJZvurlH9Tx+VX7VrSAAAeQ1H+o+0fw8K4sYaDBEHnPGiljDcNOPD8qqhJf9VX6k8k+5TTZoPIA9QAKiwe1ALzWL5AZYIY8IIkSeQII48DTHh8LSx6QNjWhu7ygLfZgp1MvbCkajhp3dapxZE5qD4fy94Dx7OQw39lkrKesBK9CPqnwP4ca72fbByv6uhaG0IIBMEHxEUC2BYlAhe5H1cxyjyHSjtnYxyuVA4RJE8WE/gGHvruWKhcXIXCWrdIrX8KoGrKB5j8hqaoXLCHhnPQBQJ8BrP4VJdwyoc+ukxEweRBFS7NJa60iJUxzkaGfhoaZSUW+RKyNzUaoBfNxV2dozseXBRyUf3qG9bPGTP40z4zCUFxFmp8kvE3ZZFUUbN9vVZN7b5qVzEeKkag++h21dmBZZNVkAg8VJ1EzrB8deR8SNwQR4GR51W2pbeASzMp4SSYPQ+Pjz+IEsq0u/6HK7QuXbdAttjuN99P03aZryUt7fHcb76fpu152bgtxcgbDV05rnDVf2ReW3iLLuJRbiMw491XBP4CpCkNbH9F20sUoa1hXCnUNdK2gR1G8IJHkKZ9j+g3aKsd58nVHUpcG9JOVoMgBSCVYI48UFTYLtpcwuKa6t2Uca7xpBJ56nUzzq7i/TO/2y/6QT+Qp6w+rQl5H2RF2a9At5L4fGNYe2uoto7nO06ByUEJzMceGkzXrWH2eLChnjKg9mAFUfVUDRR0ERSLgdr4/FJburdXLcUFJJBK6xoF46H31QwPaXFXrxsb1hxDMeGXnHOajzYsE03KfAanlvaJ6xiNr21Xjm0nQzp1BoVex9tpMAg+sOvRvPr5UFCgLAmAuUeURXdm1OaemX38/hJrwJ+bksWxYv7Ks3B3TE8jqPhSL2m9ENu4S9gm051Md62T4rxX3aeFOG5ZfVNTWtpMvrCuQnkxu4M60nyfPe2uzV/CNF5CBMBxqjeTdfAwfChor6cvW7N9SrqrBhBBAII6EHjXmXbP0SlA17BAkCWazxMczbPE/dPu6V6uDr4yenJs/kJljrdHmiNGo4jnzFX7G3L6+rduR0zEj8aHCuhXp0nyIDx7UXn9aDymKjGNY8TNDrIq0lMhCK4QuTZaRyauWBVK1V+xT0KYbwGOy5JRWa3GRiTAAub2Co0bvFuPJvAEF22m1wEEDvGZ58EHIAewOXM0Aw1FcNR7C2Mlva5YnQaiOLdCOfFdfV4TBotaxuYGRxEDiY7zEnXhozKB0PhqvYC1NMWCw9OjpSFu7N7R2hbw9h7zggIJ070kkACCQeJHP+9K2xNnnEBr73VuZ2ywZD9fUYaKIiQSOUmu/SniSLFmwvG65Y/dtj/5MPhWuyMWgEPHLmE8YA1PjXodNqjilNfaEZqbUWNmytlBQeX/AB40TbE20SSdJ4jhoOXX1qXNt7W3ahRwagg2vcvFbSFmlpAkwCdJ+HOoJNzdyY9LSqSHTaOFVkLKM2kiOdLdzFbt0IAmQsHSSTBHhoTTSLeS0qEjQR7+fupP2mSz2csibgWNObDX/OtV9H5vLLgk6hVJNBvGWqX8WlM2MXWgGJszwpEZbFLW4FvpXOHxm7XUSNQeUqTwB5GZPTqKnxKRxqljVhVHhJ+JpUpNWGlYP21bAKxBBXMGAClgeoGgIpL7RDuN99P03absZcJiTMAAeQ4UpdpPVb76fpu1Fl4KsXIEw1SkVHhRxq3bwjsrMqlggBcgSFBOUE9BJAqUpK2WuSKt3cBcUwbbgyw9U8UOVgI4wdDHCuDgnkDI8nQDK0kwGgCNTlZT5EHnXTHpfoz7YWzYGEvMEuJO4YmFdSxcJm9l1ckjqDHKmLY2AuDEksmpnUyPyBFeJLgXJACMSVDgKCxKESGgcopm7N9u8bhQqoN9bglUuozjKDByOO8AD0MDpUOXpm7cO4xS9T25rWXVjH+chxJ84qs2M10EAcP+fGlHAemWwyj5RhbtqdM1uHQmAdJyngQeehFHML262be/76ITyuBrZ+LCPxry54ssfai/1Gpr1DFvHDnUhZW4VXtYK3fH/T3kufdZW/I1Vv4G9aOoNK24OhC9gSArcM0kEEcjGscKkwuNuIfrDxofh9oNDKwMjvD3esP6df8ATVrBYtXYA0TiaxY2v6PMJdxLtu7i74b3uOVysSQ4VYiJGaDPrUr7Z9EtxCTh7i3B9W53G+I7p/CvZsZjbaOsa5VM+HOl/a7EsWGmg/KqcfUZYvZ/mLcIs8ZvdlcTa9a0fcVb8jVfcMOII869D2pim560pbQbXgK9nBnnP2kSzglwD0FEsLh2IkKYoer9RRPDXYAY6k6KOWnPyq9E7L1i0RxBolhjQ7DY9utG8Pf3iksq6e16uvQxxNOilLaxb23C2zGq5tDtVbwxCFXuOROS2JMeNAhiri/wrYfoWeNfLKDRTsRJtG44+kuMxZj6xAOUDy0OlVY8UYweTJvXZPlv4dhUpNtJCRt/tecTi1Z7ZtLbXKqtMwWkkyBxNO3ZkC4gDDUFoP8ALyg136S9nrdwD3Do9iLls+JYIyeTBuHUDpSl2b2yLaAlojl18qt6afj4nBKqJ+ojpalyPt7AmMrKLi8p4gVuzibVggAJbLcBpJ+FD8P2utkAs8eGhn8JoVtrtXZ9dMrHUTlgxzAYip101S8x3xm15RsxmO0BGp8+R/yaDYfA/KcQJH0VrVuIlvZUR8fdQDZ+2t+VVWjMyr5SYr0FAtlAqgwOmpJ5k9TTsv8AxorTy1t7vvsDjj4srl2A22MFcQobbubWYb22TmOTmUYywA5ieHCq2NEcOHhwq9tDbQCllVmjgPVLHoJpdt41mdgUe2kTDxoxOoUgxl5wfwqaKlOO74+f8lDpPY1iXn3UNxdyfhHwq7iDQ3ENUuS1sxsd+AfiKVO0nqt99P03aaMQ1K3aI91vvp+m7UWTgqx8gfBDjRHCbQe1myR3omROgzCI4EEMwIPEEiqGA51aZaQhwTudq7xnRAWnMRn1l88evAHFYESCZk61lvtdfDBjlYgz3s51nEE6551OJuTrrp4yJK1yUrGCDbfuG613uhmAUwCBAuLc0E/WUe6rR7X4iFAIGVcojPwD2X9XNl/7FsGBqJmSZoKq13FYwQ2l2iu37YtvlCBy4C5lA1chQubKFXeOBpIECYAqglkmurNuTTLsXCKrBmVXA4qeBFHCOpgylQsqpUyJB6jQ/EUf2Z26x1iAmJulR7Nw71P6bk/hUW3tni3cYDgDp5HUfgRQihyYlbjNWaMrVo9U2B6YrZgY7DiRwuYcD/ytsdPcfdTDf22hum3h7eRYVt47DvqwDKUA0gg8ZNeFimjY/azE4ewpsXSu6bIykBlKOS6GDwh96CRHrJUOToocw/gYsj7nqV+6UWSCTy468+esfnQLG7UbWZoJb9L2II+ls2LnjDofzI/Co7vpEtv6+Gj7tyfwK1PHpsye8fmg3kj6nG0cWDS/fva0SxfaOw/C04/p/vQi/ilbgCPOK9PDFrlE82YlXs3DpED3caGq1Wbb1YhLDey7OdwpMCCSfBQSfyplxeEukhUtMLaeqFEzpqxI4k0vbC0W7cbgiZfNn0A/299TYbHnIUPeGmWdcpkGVnVeBGnWnXUfiLq2FExORWJ9kExznkPjApk2T3VVegAPnGv4zSzrIzmWMEjnpEZvHQH3UxbHBc6ctTTMmSGPF5tu7+n1FpNy2BXpE2kSiYZfai458FPdHvOvuFLOyOw+KxADKVtW59e5Mx1RQJb8BTLf7O33xivfyNbc5iUJIVU4WzIBBIjz1pwRswEEDXLEcgBqPKRp08qq/wB1ij00Vgabe7a/T4gLHJ5HrXAk/wD4jGh+W3f/AOa/h39KI2PRjhAPpXv3T/M+QDxAQD8zTIcw6cNYMxozQehhTUd4MJ1XSZ1OgXNJ0HDuMOunCodbfcfXuEvHejwWe/g7rgj/ALd0hlYdFeAVPnPuopsftGb1vK+l1NHB46aT/ereMxeQsG9mZ93GkvAbOuGcRmKu7tcCdFYyseNejgcZw8PI9uz9H+zJ57PVHnv7xqxFzMQT7Mke8RVK9drrEXOBHBhI/wBx7jIqjdu1PJOLphxd7ox78ceH+f5/aquKwbalRK9ZHOuLjE6DXyrMZjN2oQhTIlgeIY+I/Kgk9UWn24CSp7Ae+1LXaA9xvvp+m7TFjmE6aUtbcPcb76fpu1BlWxVj5B2zhxq6VqpsznV+KSuBrICtby1KVrWWumIstYRXcUR2VsZ77hLalmMwBHISeNZKzjdFHCrrTbYwbIBPQEEagg8ppcxGBa0xBBBBIIPIgwRRjZeMZQNJnkeHjPhTcdJ0wJ32Iu1lwb1o8B8FApbzUe7SNnZmAiTMdKXM1cyu5t+87jXlRNmq3s7FhSwacrqyNGpgwQQDoSrqjR/Ly4gablbW5S7DoZdkbNs3LatcuZCLjZxmUTaVbOiT7Za4QCdDr9WDZtdnbZdQb6qrq7glZOVbi2uR1728P3bebSYCzbarGcniSYgCdYA4DyokAHDsa0VBF4AlUIHcbvtY3hzHMMqhlZeBMsBQda4FdA0aBZMtFsDgLb/9wqBxLKI+OYf70HBqYXjAHQk/GiTBaDuMx6BRZs/w1MljxuP9Y9AOAFWNl3Asu3swF0zd8zBg6GInWl+29E9/CKoM65jHWIA+E/Gj1b2DW1BhLwLSpYzxzRM85I403bJlbU/W/IUk7Fsm5cVRz/Ada9CxOz2RFVYfQQVOskSBBioesyqljvnd/BfyPwQ82r0NfOpyOWiDCr1nnHuoS+PM8T141W2vi8rbvUbuVM/X9r+3uoZ8pqnoMOjHde07/DsJ6ieqfwDvzk31jwjieHTy8KifHsdMxjU8TxIgnzihPyitHEVeoCAoO+GzHQghj4H1vwJ95HWq1zEa9P8AatXr2Wwh+uzfBf8AmPhQ18RTnxQKW9l/5UHs5h7Lke55/wB0/Gh92/VjAYj1u6r6E5W4EqMwmNZgNrUgx1m7At2LWf6j5wWPS3cVwCT0IHgTwruaSb1ev9A41S0+gNfaBCwunUjnQu9eq8+MsGQ1p18UcmP9LD8zVDF4QgBkO8QmAygyDxysvFWj3dCajkx6RXxdwSPIT5/5FAdsHuN99P03aJ3TQnap+jb76fpu1LldofjW5W2XzojFDtl86JUlcDXyckVoiu60RXThwFpn7Pm2FJLsj6ZImPGSNaWqIbKcZ1zEhZEkakCdTFHF0zklaHldhfLoURv/AGSCIuwJ73MPA9bnGvWhF/YF61Km08gkGBOo0PCan+eEsKz2ZJkpac+sWgZnUQAoVW48ZZfGB1i5cuEsWbxJJ/On2m9hVNIxtiXH0KMCdNVYfjGlVMP6PsReulFXJl9Zrkqqzw5ak9BRK5jnUHKzac8x16xUWzPSEbLG3dLNbYydTmBHAzSOp2h5eQ8VuW/BpvQ5ij/3LXhpcj4x/tS7tTsRjMOWz2HKrxe330jrI1A8wK9Dw3pOwq6i9dU68m4xpTJsztCL6h7V1XmCZ185HGvI8bNF26/FUV6YngNq7Vy21e69oeymFxdrLdti3dYSl22qymujE8SOIgmPzryztH6PsTgiWjfWRrvEHAdXWSR5iR41Vh6qMnUtn98MVKDXACBrqajRqv7HeLoi2bpK3QEALZi1m4o0UgwCZMGYBNXWJorA12Gpgu3reQC5g3DDdT3HEIkZgpZ5UEWr+pzZpMxkq9bxSL6mFdVD2nym2gJlbZIVS2ZQxsXzCk8QvPTWcoVkarCPVnaDW1t5Ta3d7MuYFSpVRaQv3SIGa7mIj2TEKNDUwVk3HVFEliAKK9rOUP8A2A2dINwjUwq+XM0ybQxChnc+rZUuw8vVHv4e8VYwVhbdpVg/RpCxpy7xHUnWkrtlt1lHycMDmy3L2moPFLZI5AZWI6kdK8RX1GS//Xyiiv8Axx++QTiNoF2Zm4sSx8yZNcjEUL39dC/X0EZVwQtWFBiKv4C6FKs3FiFUc4JALfjQIY7+VT/nhWm2g2YPOoII6aGRp0qh5aVi9N7DG2OS/bbOd3u2lSqlhlc5e8szxC6jrwoTi1KQZDKZyspJUxEjWCCJGhAOo61ZyhMSyjS3dW6oB5ZkYhfNXC/AUB+WHLlnuyGjlMRPwMUuWSXc7GK7BzYWJ+lPlm+DD+5HvoZtIbu7cQey7AR4MYqx2efvs2kAAGdBE5iSeQhD8a1i9rYZWOWzvZJLXLjMCzEySqiIE+E0yTvFG33f0AX+R7dl9Sjj8eLkMVi4ZzkHuufrZfZY89YPHSq9jFMkkeqdGGuU+BqR7tp5IAtmeEsQR4GDVS+8+0NOA1A901I2UJETt7qG7TP0bffT9N2rzgjjVDaX8Nvvp+m7Sp8DIckGy+dEqG7L50Spa4DfJlZWVa2bhBcuBWLAEE91Wc6AngoJ98GK6cKlSYe2zuqJ6zEKOkkxqeQ8aKN2caT3gq5zb7/rAi3vdQkg/R6yOOnAmBLh+yt6C6OoEsmguE5DZuPIAUk5kV1ygTrFazoNxe0AXAUzbQZUnmsklz4sSW8JA5CmCztH5QTCqsKSFTRe6OQ8aGDsjcJHft6u6Ey2mQXWJOnMWXgeXjEGL2VcsWw5ZSC7W+7m0Ks68wNDu2PlHjBwnpYEo2jjHbW4ilzE6mauXtahNugk2+Q0kipu6mwuJe02a2zIeqkiuzbrN1Q1YVjt2Z9Jd1WC4pyw0AfmvmOYr13YuPtXLOfMtxWJQQwyMY1noYIEca+aTbpk7FdrjgnKuDcsOe+nMHgHXow/Goc/TWrh+X3wHGfqNnaz0anOWwFsjQlrBJIEc7Tsdfuk+XSkGzi2tuwIKuA9tgwgjMjW3BB4GGYeFe9bH2vbvW89i4t62IMA/SJ4OvEf5xrjavZTB48zdtLn1+kt/R3AOZJX1gPGl4urlDZ7r5r9zssaZ458/wBxluAwd6rIToIDsrPoBzygcdASNZqW52pvli7PLd1iSAdVNwg6+N1zHDXgIpqxPokABa1ioBJyrdt65eQLKdT5CuMH6JLzZS9xCjhvUkNpp7URNWrq8Nc/JifDkKGNtvvN20Fki0MvCF0AGmteidi+xTWYxF3+JErbPJTxJ/m8KYD2Rw2HuNfaM4bNJMnnPgK1tTbaKm8dhbtcidCx6AcSfAa1Ln6lzWmOy+b9wyOOt2Vds7dt2bTXpEIYtIT3rl72R1yrxJ6DxFeY429vZve0T9KOjt7Y/lc5tORkcCtE8RtJtqY6xaZjbtlt1bgZiinUtlnVjAJHgByrvH9iXspcdL1tlSyjsQW7+8tPehMoMoVtSC0AyJiDFnTY/DVy5fy9wqb1cC8LlbF2j/8A6Cu5ygu2TF44YtLgDEC4ENqCszlJuAxBVTrOlQ7M7Lh8Rdsvcjd21uAorHMXewqjvAFf46yY5aSNar1IVpA+9ruw8uvmPzo9iOwjg28txe/mDZwy5WX5WTlMQ4y4N+EGWUECQa3hew10kqty1nm6BIu6i1cW0xEpoSziAdeUTAPdaNpYCuY8mfF84PMHWo8SwmRoGEgdOo9xn8KqZ6w3PwrWag72cQXTcsnTeKIPGCDAMc4LA+6oL22wndwyC0o9pgr3n8XYiF+6sAePGoez1wrfV5hbYa45/kVTPxkDzIrrtFstrV1yAd2zFkYarqZyzyIJj4Gmt3BNdvtfUXXnp9/v9iHF4sOFZlEmZK92Y6wIqmyg8PgeNaS6IIPDiPA1wwg+VJbsalRhqltH+G330/Tdq2TVPaP8Nvv2/wBN2lS4DjyQ7L50Sobss6mr5bWhXAT5O62DGo0qMvWw1dOErXmK5STAJaP5jxPif851q3dKmQSDqNDyZcrfFTHlUIueFb3lYx3mPU8Z9/XzrRrnef58K2HrGOXSo8lS563lrHSHd11uqlC1uunCs1mo2tVcrCtajWVsHirllxctO1t11DKSCP8AOleh7D9MIQg4vDC40FTcstkZgRBlDpMdCPKkI2hUbYek5MEMntIJTaPWtjekbCMkNfu2SJAF5c0gHQyoYcI51JjvSRhQVC4i9c4yyWtAP9ZWdeleQCxUqpSV0cbu2deRnoO0fSNaGti3cuXOT4ggKvlbUmfeQKSMVjXutmuMWPUmYkzAHBR4CBUEVuqcWGGP2QJScuSxgb+S4jEAgMJDKriJg91gQdCeX40Zt3sKxY3VZcy3NUDIJF1ltwiDKMqhdCIJJnUajdhKxxFrIQGkkEzEhWPLy48qZsPcvkXQVtkvbulAlxlBDfKFkk6kEX3KqeOWSBFMbBQJPyU5wFcNlYIPpj9JP0bQZl2JUakKNTHAGR2wpuEJbfMTcVAd6xds15LakHmTuSeeYnhFWsftXEWhcdxafeEq0lywzXsWVJkx629C94wLazymA3r1xMNeG7G7ZrokuCotuxJaJ7gFgnu97UwDy1mKl57IuX8ykKzs2HjeqFttvmVlEiNfk+jA6E6dLDvgs8RdVTlGabjMikXi75SFBb/9eV1XVonSLgXFZCoyZtLSJmdmj6cmCTEOcNcEe1zjSR13tM4uNKIYYgGbjx3u8QWbvzAAzaRp5dMVdqrZyW2so6zIuZixGcLbJXvKACCzcCe6UnWapYfDM7hFHeJgCDx6QNaMYrtc5YZF7i5SBcZ3JK/J4Ly3eP8A068frN1EcWO1jqZCLIKwS1zMFBw8jMGkk/JbcsddW66a2aiq9+3btulti73IDtGVAgMlVkyZMSdOFdXdoPurbo7AqN1cgnWJNskcDK6a/UoUBVnB3gCVb1X0bw1kMPEH/ei1A0aN/NOZRPUDLPw0qErzHCtkQfI1zQ2EZVPaP8Nvv2/03auTVXaSxZJ+tcAHjlRi3/uL8aCXAUeQXYvFTIo3bxVoid4FPRlefioYGgFZQJh0MBvWvtk+F79us3tr7ZPhe/bpfrK7ZqGDe2vtk+F79us3tr7ZPhe/bpfrK1moYN7a+2T4Xv26ze2vtk+F79ul+srWahg3tr7ZPhe/bre/tfbJ8L37dL1ZWs1DDv7X2yf03v26zf2vtk+F79ul6srWzUMO/tfbJ8L37dZv7X2yfC9+3S9WVrZzSMO/tfbJ8L37dZv7X2yfC9+3S9WVtTNpQw7+19snwvft1m/tfbJ8L37dL1ZXdTNpQw7+19snwvft1m/tfbJ8L37dL1ZW1M2lDHbxdtSCt9QRwIF8EeRCaVINqCSflWpkEziJIJzEE5NZbU9TrSxWVtTNpQzptRQZ+UifHfHjmHA2/wCd/wCo9a0m0lUKBiYCnMoBxACtr3lATQ6nUa60s1lbUzaUNVnbOUgjEjRi4nfMA59sBrZGfWc3EHWZqqL1r7ZP6b37dL9ZW1M2lDDv7X2yf03v26zf2vtk+F79ul6srambShh39r7ZPhe/brN/a+2T4Xv26XqytqZtKGHf2vtk/pvft1m/tfbJ8L37dL1ZW1M2lDEMTYAlrpP8ttGLH3uFA89fI8KE7T2jvWEDIiiEQGYEyST7TEkkn8gABUrVC3Z1Kj//2Q=="/>
          <p:cNvSpPr>
            <a:spLocks noChangeAspect="1" noChangeArrowheads="1"/>
          </p:cNvSpPr>
          <p:nvPr/>
        </p:nvSpPr>
        <p:spPr bwMode="auto">
          <a:xfrm>
            <a:off x="673100" y="4556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itchFamily="34" charset="0"/>
                <a:ea typeface="ヒラギノ角ゴ ProN W3"/>
                <a:cs typeface="ヒラギノ角ゴ ProN W3"/>
                <a:sym typeface="Arial" pitchFamily="34" charset="0"/>
              </a:defRPr>
            </a:lvl1pPr>
            <a:lvl2pPr marL="742950" indent="-285750">
              <a:defRPr>
                <a:solidFill>
                  <a:srgbClr val="000000"/>
                </a:solidFill>
                <a:latin typeface="Arial" pitchFamily="34" charset="0"/>
                <a:ea typeface="ヒラギノ角ゴ ProN W3"/>
                <a:cs typeface="ヒラギノ角ゴ ProN W3"/>
                <a:sym typeface="Arial" pitchFamily="34" charset="0"/>
              </a:defRPr>
            </a:lvl2pPr>
            <a:lvl3pPr marL="1143000" indent="-228600">
              <a:defRPr>
                <a:solidFill>
                  <a:srgbClr val="000000"/>
                </a:solidFill>
                <a:latin typeface="Arial" pitchFamily="34" charset="0"/>
                <a:ea typeface="ヒラギノ角ゴ ProN W3"/>
                <a:cs typeface="ヒラギノ角ゴ ProN W3"/>
                <a:sym typeface="Arial" pitchFamily="34" charset="0"/>
              </a:defRPr>
            </a:lvl3pPr>
            <a:lvl4pPr marL="1600200" indent="-228600">
              <a:defRPr>
                <a:solidFill>
                  <a:srgbClr val="000000"/>
                </a:solidFill>
                <a:latin typeface="Arial" pitchFamily="34" charset="0"/>
                <a:ea typeface="ヒラギノ角ゴ ProN W3"/>
                <a:cs typeface="ヒラギノ角ゴ ProN W3"/>
                <a:sym typeface="Arial" pitchFamily="34" charset="0"/>
              </a:defRPr>
            </a:lvl4pPr>
            <a:lvl5pPr marL="2057400" indent="-228600">
              <a:defRPr>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a:solidFill>
                  <a:srgbClr val="000000"/>
                </a:solidFill>
                <a:latin typeface="Arial" pitchFamily="34" charset="0"/>
                <a:ea typeface="ヒラギノ角ゴ ProN W3"/>
                <a:cs typeface="ヒラギノ角ゴ ProN W3"/>
                <a:sym typeface="Arial" pitchFamily="34" charset="0"/>
              </a:defRPr>
            </a:lvl9pPr>
          </a:lstStyle>
          <a:p>
            <a:endParaRPr lang="en-NZ" altLang="en-US"/>
          </a:p>
        </p:txBody>
      </p:sp>
      <p:pic>
        <p:nvPicPr>
          <p:cNvPr id="98312" name="Picture 22" descr="Full-size image (107 K)">
            <a:hlinkClick r:id="rId3" tooltip="Full-size image (107 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4975" y="-26014363"/>
            <a:ext cx="7172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1011510"/>
            <a:ext cx="3451346" cy="206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011510"/>
            <a:ext cx="3859212" cy="204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7757" y="3582845"/>
            <a:ext cx="5134337" cy="237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22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F444EA-2E42-424A-B623-604FF228EF4F}" type="slidenum">
              <a:rPr lang="sv-SE" smtClean="0"/>
              <a:pPr eaLnBrk="1" hangingPunct="1"/>
              <a:t>8</a:t>
            </a:fld>
            <a:endParaRPr lang="sv-SE" smtClean="0"/>
          </a:p>
        </p:txBody>
      </p:sp>
      <p:sp>
        <p:nvSpPr>
          <p:cNvPr id="4100" name="Rectangle 4"/>
          <p:cNvSpPr>
            <a:spLocks noGrp="1" noChangeArrowheads="1"/>
          </p:cNvSpPr>
          <p:nvPr>
            <p:ph type="title" idx="4294967295"/>
          </p:nvPr>
        </p:nvSpPr>
        <p:spPr>
          <a:xfrm>
            <a:off x="873917" y="228600"/>
            <a:ext cx="7421563" cy="762000"/>
          </a:xfrm>
        </p:spPr>
        <p:txBody>
          <a:bodyPr>
            <a:normAutofit fontScale="90000"/>
          </a:bodyPr>
          <a:lstStyle/>
          <a:p>
            <a:pPr eaLnBrk="1" hangingPunct="1"/>
            <a:r>
              <a:rPr lang="en-US" sz="4000" b="1" dirty="0" smtClean="0">
                <a:solidFill>
                  <a:srgbClr val="FFFF00"/>
                </a:solidFill>
                <a:cs typeface="Times New Roman" pitchFamily="18" charset="0"/>
              </a:rPr>
              <a:t>Risk of  Acoustic Neuroma </a:t>
            </a:r>
            <a:r>
              <a:rPr lang="en-US" sz="1900" b="1" dirty="0" smtClean="0">
                <a:solidFill>
                  <a:srgbClr val="FFFF00"/>
                </a:solidFill>
                <a:cs typeface="Times New Roman" pitchFamily="18" charset="0"/>
              </a:rPr>
              <a:t>[8]</a:t>
            </a:r>
            <a:r>
              <a:rPr lang="en-US" sz="4000" b="1" dirty="0" smtClean="0">
                <a:solidFill>
                  <a:srgbClr val="FFFF00"/>
                </a:solidFill>
                <a:cs typeface="Times New Roman" pitchFamily="18" charset="0"/>
              </a:rPr>
              <a:t/>
            </a:r>
            <a:br>
              <a:rPr lang="en-US" sz="4000" b="1" dirty="0" smtClean="0">
                <a:solidFill>
                  <a:srgbClr val="FFFF00"/>
                </a:solidFill>
                <a:cs typeface="Times New Roman" pitchFamily="18" charset="0"/>
              </a:rPr>
            </a:br>
            <a:r>
              <a:rPr lang="en-US" sz="2200" b="1" dirty="0" smtClean="0">
                <a:solidFill>
                  <a:srgbClr val="FFFF00"/>
                </a:solidFill>
                <a:cs typeface="Times New Roman" pitchFamily="18" charset="0"/>
              </a:rPr>
              <a:t>(a hearing nerve tumor)</a:t>
            </a:r>
          </a:p>
        </p:txBody>
      </p:sp>
      <p:sp>
        <p:nvSpPr>
          <p:cNvPr id="4099" name="Text Box 2"/>
          <p:cNvSpPr txBox="1">
            <a:spLocks noChangeArrowheads="1"/>
          </p:cNvSpPr>
          <p:nvPr/>
        </p:nvSpPr>
        <p:spPr bwMode="auto">
          <a:xfrm>
            <a:off x="84582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latin typeface="Times New Roman" pitchFamily="18" charset="0"/>
            </a:endParaRPr>
          </a:p>
        </p:txBody>
      </p:sp>
      <p:sp>
        <p:nvSpPr>
          <p:cNvPr id="4101" name="Rectangle 5"/>
          <p:cNvSpPr>
            <a:spLocks noChangeArrowheads="1"/>
          </p:cNvSpPr>
          <p:nvPr/>
        </p:nvSpPr>
        <p:spPr bwMode="auto">
          <a:xfrm>
            <a:off x="439738" y="990600"/>
            <a:ext cx="820896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lvl="1" eaLnBrk="0" hangingPunct="0">
              <a:spcBef>
                <a:spcPct val="50000"/>
              </a:spcBef>
              <a:tabLst>
                <a:tab pos="8686800" algn="l"/>
              </a:tabLst>
            </a:pPr>
            <a:r>
              <a:rPr lang="en-US" dirty="0">
                <a:solidFill>
                  <a:srgbClr val="FFFF00"/>
                </a:solidFill>
                <a:latin typeface="Times New Roman" pitchFamily="18" charset="0"/>
                <a:cs typeface="Times New Roman" pitchFamily="18" charset="0"/>
              </a:rPr>
              <a:t>	</a:t>
            </a:r>
          </a:p>
        </p:txBody>
      </p:sp>
      <p:sp>
        <p:nvSpPr>
          <p:cNvPr id="4102" name="AutoShape 2"/>
          <p:cNvSpPr>
            <a:spLocks noChangeArrowheads="1"/>
          </p:cNvSpPr>
          <p:nvPr/>
        </p:nvSpPr>
        <p:spPr bwMode="auto">
          <a:xfrm>
            <a:off x="25400" y="25400"/>
            <a:ext cx="9118600" cy="6794500"/>
          </a:xfrm>
          <a:prstGeom prst="roundRect">
            <a:avLst>
              <a:gd name="adj" fmla="val 73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580" y="1165941"/>
            <a:ext cx="5830239" cy="248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69" y="3814577"/>
            <a:ext cx="3790950" cy="262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637" y="3814577"/>
            <a:ext cx="3657063" cy="262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401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4191000"/>
            <a:ext cx="2895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7523" name="Rectangle 2"/>
          <p:cNvSpPr>
            <a:spLocks/>
          </p:cNvSpPr>
          <p:nvPr/>
        </p:nvSpPr>
        <p:spPr bwMode="auto">
          <a:xfrm>
            <a:off x="3479800" y="6400800"/>
            <a:ext cx="1993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eaLnBrk="1" hangingPunct="1">
              <a:spcBef>
                <a:spcPct val="0"/>
              </a:spcBef>
              <a:buClrTx/>
              <a:buSzTx/>
              <a:buFontTx/>
              <a:buNone/>
            </a:pPr>
            <a:r>
              <a:rPr lang="en-US" altLang="en-US" sz="1200">
                <a:solidFill>
                  <a:srgbClr val="E6E6E6"/>
                </a:solidFill>
                <a:latin typeface="Times New Roman Italic" pitchFamily="18" charset="0"/>
                <a:ea typeface="ヒラギノ明朝 ProN W3"/>
                <a:cs typeface="ヒラギノ明朝 ProN W3"/>
                <a:sym typeface="Times New Roman Italic" pitchFamily="18" charset="0"/>
              </a:rPr>
              <a:t>Do not take without permission</a:t>
            </a:r>
          </a:p>
        </p:txBody>
      </p:sp>
      <p:sp>
        <p:nvSpPr>
          <p:cNvPr id="31748" name="Rectangle 3"/>
          <p:cNvSpPr>
            <a:spLocks noGrp="1" noChangeArrowheads="1"/>
          </p:cNvSpPr>
          <p:nvPr>
            <p:ph type="title"/>
          </p:nvPr>
        </p:nvSpPr>
        <p:spPr>
          <a:xfrm>
            <a:off x="684213" y="0"/>
            <a:ext cx="7796212" cy="1922463"/>
          </a:xfrm>
        </p:spPr>
        <p:txBody>
          <a:bodyPr lIns="0" tIns="0" rIns="0" bIns="0"/>
          <a:lstStyle/>
          <a:p>
            <a:pPr eaLnBrk="1" hangingPunct="1">
              <a:lnSpc>
                <a:spcPct val="95000"/>
              </a:lnSpc>
              <a:defRPr/>
            </a:pPr>
            <a:r>
              <a:rPr lang="en-US" sz="4400" dirty="0" smtClean="0">
                <a:solidFill>
                  <a:srgbClr val="FFFF00"/>
                </a:solidFill>
                <a:latin typeface="Arial" panose="020B0604020202020204" pitchFamily="34" charset="0"/>
                <a:cs typeface="Arial" panose="020B0604020202020204" pitchFamily="34" charset="0"/>
                <a:sym typeface="Arial" panose="020B0604020202020204" pitchFamily="34" charset="0"/>
              </a:rPr>
              <a:t>Parotid </a:t>
            </a:r>
            <a:r>
              <a:rPr lang="en-US" sz="4400" dirty="0" smtClean="0">
                <a:solidFill>
                  <a:srgbClr val="FFFF00"/>
                </a:solidFill>
                <a:latin typeface="Arial" panose="020B0604020202020204" pitchFamily="34" charset="0"/>
                <a:cs typeface="Arial" panose="020B0604020202020204" pitchFamily="34" charset="0"/>
                <a:sym typeface="Arial" panose="020B0604020202020204" pitchFamily="34" charset="0"/>
              </a:rPr>
              <a:t>Salivary </a:t>
            </a:r>
            <a:r>
              <a:rPr lang="en-US" sz="4400" dirty="0" smtClean="0">
                <a:solidFill>
                  <a:srgbClr val="FFFF00"/>
                </a:solidFill>
                <a:latin typeface="Arial" panose="020B0604020202020204" pitchFamily="34" charset="0"/>
                <a:cs typeface="Arial" panose="020B0604020202020204" pitchFamily="34" charset="0"/>
                <a:sym typeface="Arial" panose="020B0604020202020204" pitchFamily="34" charset="0"/>
              </a:rPr>
              <a:t>Gland Tumors Tripled in Israel:</a:t>
            </a:r>
            <a:r>
              <a:rPr lang="en-US" sz="4400" dirty="0" smtClean="0">
                <a:solidFill>
                  <a:srgbClr val="FFFF00"/>
                </a:solidFill>
                <a:latin typeface="Arial" panose="020B0604020202020204" pitchFamily="34" charset="0"/>
                <a:ea typeface="ヒラギノ角ゴ ProN W3"/>
                <a:cs typeface="ヒラギノ角ゴ ProN W3"/>
                <a:sym typeface="Arial" panose="020B0604020202020204" pitchFamily="34" charset="0"/>
              </a:rPr>
              <a:t/>
            </a:r>
            <a:br>
              <a:rPr lang="en-US" sz="4400" dirty="0" smtClean="0">
                <a:solidFill>
                  <a:srgbClr val="FFFF00"/>
                </a:solidFill>
                <a:latin typeface="Arial" panose="020B0604020202020204" pitchFamily="34" charset="0"/>
                <a:ea typeface="ヒラギノ角ゴ ProN W3"/>
                <a:cs typeface="ヒラギノ角ゴ ProN W3"/>
                <a:sym typeface="Arial" panose="020B0604020202020204" pitchFamily="34" charset="0"/>
              </a:rPr>
            </a:br>
            <a:r>
              <a:rPr lang="en-US" sz="3600" dirty="0" smtClean="0">
                <a:solidFill>
                  <a:srgbClr val="FFFF00"/>
                </a:solidFill>
                <a:latin typeface="Arial" panose="020B0604020202020204" pitchFamily="34" charset="0"/>
                <a:cs typeface="Arial" panose="020B0604020202020204" pitchFamily="34" charset="0"/>
                <a:sym typeface="Arial" panose="020B0604020202020204" pitchFamily="34" charset="0"/>
              </a:rPr>
              <a:t>1 in </a:t>
            </a:r>
            <a:r>
              <a:rPr lang="en-US" sz="3600" dirty="0" smtClean="0">
                <a:solidFill>
                  <a:srgbClr val="FFFF00"/>
                </a:solidFill>
                <a:latin typeface="Arial" panose="020B0604020202020204" pitchFamily="34" charset="0"/>
                <a:cs typeface="Arial" panose="020B0604020202020204" pitchFamily="34" charset="0"/>
                <a:sym typeface="Arial" panose="020B0604020202020204" pitchFamily="34" charset="0"/>
              </a:rPr>
              <a:t>5 is </a:t>
            </a:r>
            <a:r>
              <a:rPr lang="en-US" sz="3600" dirty="0" smtClean="0">
                <a:solidFill>
                  <a:srgbClr val="FFFF00"/>
                </a:solidFill>
                <a:latin typeface="Arial" panose="020B0604020202020204" pitchFamily="34" charset="0"/>
                <a:cs typeface="Arial" panose="020B0604020202020204" pitchFamily="34" charset="0"/>
                <a:sym typeface="Arial" panose="020B0604020202020204" pitchFamily="34" charset="0"/>
              </a:rPr>
              <a:t>under age 20 </a:t>
            </a:r>
            <a:r>
              <a:rPr lang="en-US" sz="1700" dirty="0" smtClean="0">
                <a:solidFill>
                  <a:srgbClr val="FFFF00"/>
                </a:solidFill>
                <a:latin typeface="Arial" panose="020B0604020202020204" pitchFamily="34" charset="0"/>
                <a:cs typeface="Arial" panose="020B0604020202020204" pitchFamily="34" charset="0"/>
                <a:sym typeface="Arial" panose="020B0604020202020204" pitchFamily="34" charset="0"/>
              </a:rPr>
              <a:t>[9]</a:t>
            </a:r>
            <a:endParaRPr lang="en-US" sz="1700" dirty="0" smtClean="0">
              <a:solidFill>
                <a:srgbClr val="FFFF00"/>
              </a:solidFill>
              <a:latin typeface="Arial" panose="020B0604020202020204" pitchFamily="34" charset="0"/>
              <a:ea typeface="ヒラギノ角ゴ ProN W3"/>
              <a:cs typeface="ヒラギノ角ゴ ProN W3"/>
              <a:sym typeface="Arial" panose="020B0604020202020204" pitchFamily="34" charset="0"/>
            </a:endParaRPr>
          </a:p>
        </p:txBody>
      </p:sp>
      <p:pic>
        <p:nvPicPr>
          <p:cNvPr id="10752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2034223"/>
            <a:ext cx="8470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301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3743325"/>
            <a:ext cx="23780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17108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ppt_x"/>
                                          </p:val>
                                        </p:tav>
                                        <p:tav tm="100000">
                                          <p:val>
                                            <p:strVal val="#ppt_x"/>
                                          </p:val>
                                        </p:tav>
                                      </p:tavLst>
                                    </p:anim>
                                    <p:anim calcmode="lin" valueType="num">
                                      <p:cBhvr additive="base">
                                        <p:cTn id="8"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97135</TotalTime>
  <Words>2732</Words>
  <Application>Microsoft Office PowerPoint</Application>
  <PresentationFormat>On-screen Show (4:3)</PresentationFormat>
  <Paragraphs>321</Paragraphs>
  <Slides>28</Slides>
  <Notes>28</Notes>
  <HiddenSlides>3</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Why Children Absorb More Microwave Radiation than Adults: The Consequences</vt:lpstr>
      <vt:lpstr>Topics</vt:lpstr>
      <vt:lpstr>Children Absorb &gt; MWR than Adults</vt:lpstr>
      <vt:lpstr>Risk to Fetus</vt:lpstr>
      <vt:lpstr>Two Methods to Certify Cellphones Meet Exposure Limits</vt:lpstr>
      <vt:lpstr>Two FCC Approved Compliance Processes Compared</vt:lpstr>
      <vt:lpstr> Risk of Cellphone Use by Children and Teenagers</vt:lpstr>
      <vt:lpstr>Risk of  Acoustic Neuroma [8] (a hearing nerve tumor)</vt:lpstr>
      <vt:lpstr>Parotid Salivary Gland Tumors Tripled in Israel: 1 in 5 is under age 20 [9]</vt:lpstr>
      <vt:lpstr>Increase in Parotid Gland Tumors in Israel Over the Last 30 Years [10]</vt:lpstr>
      <vt:lpstr>PowerPoint Presentation</vt:lpstr>
      <vt:lpstr>Risk of Sperm Damage [12]  </vt:lpstr>
      <vt:lpstr>MWR Is a Class 2B Carcinogen</vt:lpstr>
      <vt:lpstr> Myelin – Development of CNS electrical insulation  Mary Redmayne PhD </vt:lpstr>
      <vt:lpstr>MWR Myelin Research</vt:lpstr>
      <vt:lpstr>Marketing for Cell Phones and Gear in Bras</vt:lpstr>
      <vt:lpstr>Now 5 Case Reports So Far  Five Young Women Breast Cancers located where cell phones were stored</vt:lpstr>
      <vt:lpstr>Summary of 5+ Cases</vt:lpstr>
      <vt:lpstr>PowerPoint Presentation</vt:lpstr>
      <vt:lpstr>Fine Print Warnings</vt:lpstr>
      <vt:lpstr>Cellphone Manual Warnings</vt:lpstr>
      <vt:lpstr>Toys for Infants and Toddlers</vt:lpstr>
      <vt:lpstr>Digital Dementia &amp; FOMO</vt:lpstr>
      <vt:lpstr>Government Warnings</vt:lpstr>
      <vt:lpstr>PowerPoint Presentation</vt:lpstr>
      <vt:lpstr> References</vt:lpstr>
      <vt:lpstr> References</vt:lpstr>
      <vt:lpstr>Thank You (Copies available on request)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dc:creator>
  <cp:lastModifiedBy>Lloyd</cp:lastModifiedBy>
  <cp:revision>252</cp:revision>
  <cp:lastPrinted>2014-04-14T22:31:06Z</cp:lastPrinted>
  <dcterms:created xsi:type="dcterms:W3CDTF">2013-03-06T22:05:12Z</dcterms:created>
  <dcterms:modified xsi:type="dcterms:W3CDTF">2014-04-16T17:47:40Z</dcterms:modified>
</cp:coreProperties>
</file>